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9"/>
  </p:notesMasterIdLst>
  <p:sldIdLst>
    <p:sldId id="281" r:id="rId3"/>
    <p:sldId id="260" r:id="rId4"/>
    <p:sldId id="287" r:id="rId5"/>
    <p:sldId id="303" r:id="rId6"/>
    <p:sldId id="298" r:id="rId7"/>
    <p:sldId id="299" r:id="rId8"/>
    <p:sldId id="295" r:id="rId9"/>
    <p:sldId id="293" r:id="rId10"/>
    <p:sldId id="291" r:id="rId11"/>
    <p:sldId id="296" r:id="rId12"/>
    <p:sldId id="304" r:id="rId13"/>
    <p:sldId id="302" r:id="rId14"/>
    <p:sldId id="297" r:id="rId15"/>
    <p:sldId id="305" r:id="rId16"/>
    <p:sldId id="289" r:id="rId17"/>
    <p:sldId id="300" r:id="rId18"/>
  </p:sldIdLst>
  <p:sldSz cx="9144000" cy="6858000" type="screen4x3"/>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FFC3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161" autoAdjust="0"/>
  </p:normalViewPr>
  <p:slideViewPr>
    <p:cSldViewPr snapToGrid="0" snapToObjects="1">
      <p:cViewPr varScale="1">
        <p:scale>
          <a:sx n="96" d="100"/>
          <a:sy n="96" d="100"/>
        </p:scale>
        <p:origin x="918"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dirty="0"/>
          </a:p>
        </p:txBody>
      </p:sp>
      <p:sp>
        <p:nvSpPr>
          <p:cNvPr id="3" name="Date Placeholder 2"/>
          <p:cNvSpPr>
            <a:spLocks noGrp="1"/>
          </p:cNvSpPr>
          <p:nvPr>
            <p:ph type="dt" idx="1"/>
          </p:nvPr>
        </p:nvSpPr>
        <p:spPr>
          <a:xfrm>
            <a:off x="3939466" y="0"/>
            <a:ext cx="3013763" cy="462042"/>
          </a:xfrm>
          <a:prstGeom prst="rect">
            <a:avLst/>
          </a:prstGeom>
        </p:spPr>
        <p:txBody>
          <a:bodyPr vert="horz" lIns="92546" tIns="46273" rIns="92546" bIns="46273" rtlCol="0"/>
          <a:lstStyle>
            <a:lvl1pPr algn="r">
              <a:defRPr sz="1200"/>
            </a:lvl1pPr>
          </a:lstStyle>
          <a:p>
            <a:fld id="{73A39A94-93D0-214C-8B85-C4D476E54E3F}" type="datetimeFigureOut">
              <a:rPr lang="en-US" smtClean="0"/>
              <a:pPr/>
              <a:t>1/24/2019</a:t>
            </a:fld>
            <a:endParaRPr lang="en-US" dirty="0"/>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endParaRPr lang="en-US" dirty="0"/>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46" tIns="46273" rIns="92546" bIns="46273"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777192"/>
            <a:ext cx="3013763" cy="462042"/>
          </a:xfrm>
          <a:prstGeom prst="rect">
            <a:avLst/>
          </a:prstGeom>
        </p:spPr>
        <p:txBody>
          <a:bodyPr vert="horz" lIns="92546" tIns="46273" rIns="92546" bIns="46273" rtlCol="0" anchor="b"/>
          <a:lstStyle>
            <a:lvl1pPr algn="r">
              <a:defRPr sz="1200"/>
            </a:lvl1pPr>
          </a:lstStyle>
          <a:p>
            <a:fld id="{B7F2400F-8EA7-F543-9BC9-7334335ED90B}" type="slidenum">
              <a:rPr lang="en-US" smtClean="0"/>
              <a:pPr/>
              <a:t>‹#›</a:t>
            </a:fld>
            <a:endParaRPr lang="en-US" dirty="0"/>
          </a:p>
        </p:txBody>
      </p:sp>
    </p:spTree>
    <p:extLst>
      <p:ext uri="{BB962C8B-B14F-4D97-AF65-F5344CB8AC3E}">
        <p14:creationId xmlns:p14="http://schemas.microsoft.com/office/powerpoint/2010/main" val="2841398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7F2400F-8EA7-F543-9BC9-7334335ED90B}" type="slidenum">
              <a:rPr lang="en-US" smtClean="0"/>
              <a:pPr/>
              <a:t>1</a:t>
            </a:fld>
            <a:endParaRPr lang="en-US" dirty="0"/>
          </a:p>
        </p:txBody>
      </p:sp>
    </p:spTree>
    <p:extLst>
      <p:ext uri="{BB962C8B-B14F-4D97-AF65-F5344CB8AC3E}">
        <p14:creationId xmlns:p14="http://schemas.microsoft.com/office/powerpoint/2010/main" val="2574465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7F2400F-8EA7-F543-9BC9-7334335ED90B}" type="slidenum">
              <a:rPr lang="en-US" smtClean="0"/>
              <a:pPr/>
              <a:t>11</a:t>
            </a:fld>
            <a:endParaRPr lang="en-US" dirty="0"/>
          </a:p>
        </p:txBody>
      </p:sp>
    </p:spTree>
    <p:extLst>
      <p:ext uri="{BB962C8B-B14F-4D97-AF65-F5344CB8AC3E}">
        <p14:creationId xmlns:p14="http://schemas.microsoft.com/office/powerpoint/2010/main" val="2932110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Working on these on an ongoing basis, they are themes, ideas, not exhaustive, but a brainstorming cloud. The indigenizing piece is a part of it, but we wanted to create a variety of resources. </a:t>
            </a:r>
          </a:p>
        </p:txBody>
      </p:sp>
      <p:sp>
        <p:nvSpPr>
          <p:cNvPr id="4" name="Slide Number Placeholder 3"/>
          <p:cNvSpPr>
            <a:spLocks noGrp="1"/>
          </p:cNvSpPr>
          <p:nvPr>
            <p:ph type="sldNum" sz="quarter" idx="5"/>
          </p:nvPr>
        </p:nvSpPr>
        <p:spPr/>
        <p:txBody>
          <a:bodyPr/>
          <a:lstStyle/>
          <a:p>
            <a:fld id="{B7F2400F-8EA7-F543-9BC9-7334335ED90B}" type="slidenum">
              <a:rPr lang="en-US" smtClean="0"/>
              <a:pPr/>
              <a:t>12</a:t>
            </a:fld>
            <a:endParaRPr lang="en-US" dirty="0"/>
          </a:p>
        </p:txBody>
      </p:sp>
    </p:spTree>
    <p:extLst>
      <p:ext uri="{BB962C8B-B14F-4D97-AF65-F5344CB8AC3E}">
        <p14:creationId xmlns:p14="http://schemas.microsoft.com/office/powerpoint/2010/main" val="3105272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Connects back to RQ#1 &amp; 3</a:t>
            </a:r>
          </a:p>
          <a:p>
            <a:r>
              <a:rPr lang="en-CA" dirty="0"/>
              <a:t>All in various stages of development, some field tested, some are close to publishable, some early stages of development.</a:t>
            </a:r>
          </a:p>
        </p:txBody>
      </p:sp>
      <p:sp>
        <p:nvSpPr>
          <p:cNvPr id="4" name="Slide Number Placeholder 3"/>
          <p:cNvSpPr>
            <a:spLocks noGrp="1"/>
          </p:cNvSpPr>
          <p:nvPr>
            <p:ph type="sldNum" sz="quarter" idx="5"/>
          </p:nvPr>
        </p:nvSpPr>
        <p:spPr/>
        <p:txBody>
          <a:bodyPr/>
          <a:lstStyle/>
          <a:p>
            <a:fld id="{B7F2400F-8EA7-F543-9BC9-7334335ED90B}" type="slidenum">
              <a:rPr lang="en-US" smtClean="0"/>
              <a:pPr/>
              <a:t>13</a:t>
            </a:fld>
            <a:endParaRPr lang="en-US" dirty="0"/>
          </a:p>
        </p:txBody>
      </p:sp>
    </p:spTree>
    <p:extLst>
      <p:ext uri="{BB962C8B-B14F-4D97-AF65-F5344CB8AC3E}">
        <p14:creationId xmlns:p14="http://schemas.microsoft.com/office/powerpoint/2010/main" val="707904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dirty="0"/>
              <a:t>We can create wonderful resources, but without a teaching willing to make a genuine emotional investment, they are not going to work.</a:t>
            </a:r>
          </a:p>
          <a:p>
            <a:endParaRPr lang="en-CA" dirty="0"/>
          </a:p>
        </p:txBody>
      </p:sp>
      <p:sp>
        <p:nvSpPr>
          <p:cNvPr id="4" name="Slide Number Placeholder 3"/>
          <p:cNvSpPr>
            <a:spLocks noGrp="1"/>
          </p:cNvSpPr>
          <p:nvPr>
            <p:ph type="sldNum" sz="quarter" idx="5"/>
          </p:nvPr>
        </p:nvSpPr>
        <p:spPr/>
        <p:txBody>
          <a:bodyPr/>
          <a:lstStyle/>
          <a:p>
            <a:fld id="{B7F2400F-8EA7-F543-9BC9-7334335ED90B}" type="slidenum">
              <a:rPr lang="en-US" smtClean="0"/>
              <a:pPr/>
              <a:t>14</a:t>
            </a:fld>
            <a:endParaRPr lang="en-US" dirty="0"/>
          </a:p>
        </p:txBody>
      </p:sp>
    </p:spTree>
    <p:extLst>
      <p:ext uri="{BB962C8B-B14F-4D97-AF65-F5344CB8AC3E}">
        <p14:creationId xmlns:p14="http://schemas.microsoft.com/office/powerpoint/2010/main" val="7937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7F2400F-8EA7-F543-9BC9-7334335ED90B}" type="slidenum">
              <a:rPr lang="en-US" smtClean="0"/>
              <a:pPr/>
              <a:t>15</a:t>
            </a:fld>
            <a:endParaRPr lang="en-US" dirty="0"/>
          </a:p>
        </p:txBody>
      </p:sp>
    </p:spTree>
    <p:extLst>
      <p:ext uri="{BB962C8B-B14F-4D97-AF65-F5344CB8AC3E}">
        <p14:creationId xmlns:p14="http://schemas.microsoft.com/office/powerpoint/2010/main" val="1838611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dirty="0"/>
              <a:t>Thunder Bay is also considered “the hub” and access point of the north. Many communities flock to Thunder Bay in times of need of to get access to resources</a:t>
            </a:r>
          </a:p>
          <a:p>
            <a:endParaRPr lang="en-US" dirty="0"/>
          </a:p>
        </p:txBody>
      </p:sp>
      <p:sp>
        <p:nvSpPr>
          <p:cNvPr id="4" name="Slide Number Placeholder 3"/>
          <p:cNvSpPr>
            <a:spLocks noGrp="1"/>
          </p:cNvSpPr>
          <p:nvPr>
            <p:ph type="sldNum" sz="quarter" idx="10"/>
          </p:nvPr>
        </p:nvSpPr>
        <p:spPr/>
        <p:txBody>
          <a:bodyPr/>
          <a:lstStyle/>
          <a:p>
            <a:fld id="{B7F2400F-8EA7-F543-9BC9-7334335ED90B}" type="slidenum">
              <a:rPr lang="en-US" smtClean="0"/>
              <a:pPr/>
              <a:t>2</a:t>
            </a:fld>
            <a:endParaRPr lang="en-US" dirty="0"/>
          </a:p>
        </p:txBody>
      </p:sp>
    </p:spTree>
    <p:extLst>
      <p:ext uri="{BB962C8B-B14F-4D97-AF65-F5344CB8AC3E}">
        <p14:creationId xmlns:p14="http://schemas.microsoft.com/office/powerpoint/2010/main" val="3206361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We have a context that doesn’t translate well to a curriculum document description. Here it is. </a:t>
            </a:r>
          </a:p>
          <a:p>
            <a:endParaRPr lang="en-CA" dirty="0"/>
          </a:p>
          <a:p>
            <a:pPr marL="285750" indent="-285750">
              <a:buFont typeface="Arial" panose="020B0604020202020204" pitchFamily="34" charset="0"/>
              <a:buChar char="•"/>
            </a:pPr>
            <a:r>
              <a:rPr lang="en-CA" dirty="0">
                <a:solidFill>
                  <a:schemeClr val="tx2"/>
                </a:solidFill>
              </a:rPr>
              <a:t>First Nations youth leaving home communities</a:t>
            </a:r>
          </a:p>
          <a:p>
            <a:pPr marL="285750" indent="-285750">
              <a:buFont typeface="Arial" panose="020B0604020202020204" pitchFamily="34" charset="0"/>
              <a:buChar char="•"/>
            </a:pPr>
            <a:r>
              <a:rPr lang="en-CA" dirty="0">
                <a:solidFill>
                  <a:schemeClr val="tx2"/>
                </a:solidFill>
              </a:rPr>
              <a:t>Stigma</a:t>
            </a:r>
          </a:p>
          <a:p>
            <a:pPr marL="285750" indent="-285750">
              <a:buFont typeface="Arial" panose="020B0604020202020204" pitchFamily="34" charset="0"/>
              <a:buChar char="•"/>
            </a:pPr>
            <a:r>
              <a:rPr lang="en-CA" dirty="0">
                <a:solidFill>
                  <a:schemeClr val="tx2"/>
                </a:solidFill>
              </a:rPr>
              <a:t>Isolation</a:t>
            </a:r>
          </a:p>
          <a:p>
            <a:pPr marL="285750" indent="-285750">
              <a:buFont typeface="Arial" panose="020B0604020202020204" pitchFamily="34" charset="0"/>
              <a:buChar char="•"/>
            </a:pPr>
            <a:r>
              <a:rPr lang="en-CA" dirty="0">
                <a:solidFill>
                  <a:schemeClr val="tx2"/>
                </a:solidFill>
              </a:rPr>
              <a:t>Child poverty</a:t>
            </a:r>
          </a:p>
          <a:p>
            <a:pPr marL="0" indent="0">
              <a:buFont typeface="Arial" panose="020B0604020202020204" pitchFamily="34" charset="0"/>
              <a:buNone/>
            </a:pPr>
            <a:endParaRPr lang="en-CA" dirty="0"/>
          </a:p>
          <a:p>
            <a:pPr marL="171450" indent="-171450">
              <a:buFont typeface="Arial" panose="020B0604020202020204" pitchFamily="34" charset="0"/>
              <a:buChar char="•"/>
            </a:pPr>
            <a:r>
              <a:rPr lang="en-CA" dirty="0"/>
              <a:t>Thunder Bay was host to the 2016 inquest nationwide into the deaths of 7 First Nations youth who had left their home communities to come here for high school. </a:t>
            </a:r>
          </a:p>
          <a:p>
            <a:pPr marL="171450" indent="-171450">
              <a:buFont typeface="Arial" panose="020B0604020202020204" pitchFamily="34" charset="0"/>
              <a:buChar char="•"/>
            </a:pPr>
            <a:r>
              <a:rPr lang="en-CA" dirty="0"/>
              <a:t>In 2018, the Thunder Bay Police Service was investigated for racism and discrimination against Indigenous peoples. The report found systemic racism throughout the police force and provided recommendations for the police. </a:t>
            </a:r>
          </a:p>
          <a:p>
            <a:pPr marL="171450" indent="-171450">
              <a:buFont typeface="Arial" panose="020B0604020202020204" pitchFamily="34" charset="0"/>
              <a:buChar char="•"/>
            </a:pPr>
            <a:r>
              <a:rPr lang="en-CA" dirty="0"/>
              <a:t>Child poverty in Thunder Bay has reached 21%, which is higher than the national average of 17.4%</a:t>
            </a:r>
          </a:p>
          <a:p>
            <a:pPr marL="171450" indent="-171450">
              <a:buFont typeface="Arial" panose="020B0604020202020204" pitchFamily="34" charset="0"/>
              <a:buChar char="•"/>
            </a:pPr>
            <a:endParaRPr lang="en-CA" dirty="0"/>
          </a:p>
          <a:p>
            <a:endParaRPr lang="en-CA" dirty="0"/>
          </a:p>
        </p:txBody>
      </p:sp>
      <p:sp>
        <p:nvSpPr>
          <p:cNvPr id="4" name="Slide Number Placeholder 3"/>
          <p:cNvSpPr>
            <a:spLocks noGrp="1"/>
          </p:cNvSpPr>
          <p:nvPr>
            <p:ph type="sldNum" sz="quarter" idx="5"/>
          </p:nvPr>
        </p:nvSpPr>
        <p:spPr/>
        <p:txBody>
          <a:bodyPr/>
          <a:lstStyle/>
          <a:p>
            <a:fld id="{B7F2400F-8EA7-F543-9BC9-7334335ED90B}" type="slidenum">
              <a:rPr lang="en-US" smtClean="0"/>
              <a:pPr/>
              <a:t>3</a:t>
            </a:fld>
            <a:endParaRPr lang="en-US" dirty="0"/>
          </a:p>
        </p:txBody>
      </p:sp>
    </p:spTree>
    <p:extLst>
      <p:ext uri="{BB962C8B-B14F-4D97-AF65-F5344CB8AC3E}">
        <p14:creationId xmlns:p14="http://schemas.microsoft.com/office/powerpoint/2010/main" val="3444023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Vast majority number of student like the one shown in the video end up here</a:t>
            </a:r>
          </a:p>
          <a:p>
            <a:r>
              <a:rPr lang="en-CA" dirty="0"/>
              <a:t>2 implications of lack of standardized testing</a:t>
            </a:r>
          </a:p>
          <a:p>
            <a:r>
              <a:rPr lang="en-CA" dirty="0"/>
              <a:t>1) teachers don’t have time to make resources or individualize the curriculum (such a wide range of levels)</a:t>
            </a:r>
          </a:p>
          <a:p>
            <a:r>
              <a:rPr lang="en-CA" dirty="0"/>
              <a:t>2) No funding </a:t>
            </a:r>
          </a:p>
          <a:p>
            <a:endParaRPr lang="en-CA" dirty="0"/>
          </a:p>
        </p:txBody>
      </p:sp>
      <p:sp>
        <p:nvSpPr>
          <p:cNvPr id="4" name="Slide Number Placeholder 3"/>
          <p:cNvSpPr>
            <a:spLocks noGrp="1"/>
          </p:cNvSpPr>
          <p:nvPr>
            <p:ph type="sldNum" sz="quarter" idx="5"/>
          </p:nvPr>
        </p:nvSpPr>
        <p:spPr/>
        <p:txBody>
          <a:bodyPr/>
          <a:lstStyle/>
          <a:p>
            <a:fld id="{B7F2400F-8EA7-F543-9BC9-7334335ED90B}" type="slidenum">
              <a:rPr lang="en-US" smtClean="0"/>
              <a:pPr/>
              <a:t>5</a:t>
            </a:fld>
            <a:endParaRPr lang="en-US" dirty="0"/>
          </a:p>
        </p:txBody>
      </p:sp>
    </p:spTree>
    <p:extLst>
      <p:ext uri="{BB962C8B-B14F-4D97-AF65-F5344CB8AC3E}">
        <p14:creationId xmlns:p14="http://schemas.microsoft.com/office/powerpoint/2010/main" val="332336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Real brain child and labour of love a very committed department head at the school </a:t>
            </a:r>
          </a:p>
          <a:p>
            <a:r>
              <a:rPr lang="en-CA" dirty="0"/>
              <a:t>Emotional energy required on the teacher’s end</a:t>
            </a:r>
          </a:p>
        </p:txBody>
      </p:sp>
      <p:sp>
        <p:nvSpPr>
          <p:cNvPr id="4" name="Slide Number Placeholder 3"/>
          <p:cNvSpPr>
            <a:spLocks noGrp="1"/>
          </p:cNvSpPr>
          <p:nvPr>
            <p:ph type="sldNum" sz="quarter" idx="5"/>
          </p:nvPr>
        </p:nvSpPr>
        <p:spPr/>
        <p:txBody>
          <a:bodyPr/>
          <a:lstStyle/>
          <a:p>
            <a:fld id="{B7F2400F-8EA7-F543-9BC9-7334335ED90B}" type="slidenum">
              <a:rPr lang="en-US" smtClean="0"/>
              <a:pPr/>
              <a:t>6</a:t>
            </a:fld>
            <a:endParaRPr lang="en-US" dirty="0"/>
          </a:p>
        </p:txBody>
      </p:sp>
    </p:spTree>
    <p:extLst>
      <p:ext uri="{BB962C8B-B14F-4D97-AF65-F5344CB8AC3E}">
        <p14:creationId xmlns:p14="http://schemas.microsoft.com/office/powerpoint/2010/main" val="787676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Number of hours reflects complexity and resource design</a:t>
            </a:r>
          </a:p>
          <a:p>
            <a:r>
              <a:rPr lang="en-CA" dirty="0"/>
              <a:t>Willing to invest in the classroom and be there in order to understand the group you are dealing with</a:t>
            </a:r>
          </a:p>
          <a:p>
            <a:endParaRPr lang="en-CA" dirty="0"/>
          </a:p>
          <a:p>
            <a:r>
              <a:rPr lang="en-CA" dirty="0"/>
              <a:t>Overall observations of caring and food, etc. welcoming nature. Sitting with students in the hall.</a:t>
            </a:r>
          </a:p>
          <a:p>
            <a:endParaRPr lang="en-CA" dirty="0"/>
          </a:p>
          <a:p>
            <a:r>
              <a:rPr lang="en-CA" dirty="0"/>
              <a:t>You cannot in this context is to be a participant in the classroom. We have to be participant observers, not just inactive observers. Have to be involved with the students on a personal level.</a:t>
            </a:r>
          </a:p>
        </p:txBody>
      </p:sp>
      <p:sp>
        <p:nvSpPr>
          <p:cNvPr id="4" name="Slide Number Placeholder 3"/>
          <p:cNvSpPr>
            <a:spLocks noGrp="1"/>
          </p:cNvSpPr>
          <p:nvPr>
            <p:ph type="sldNum" sz="quarter" idx="5"/>
          </p:nvPr>
        </p:nvSpPr>
        <p:spPr/>
        <p:txBody>
          <a:bodyPr/>
          <a:lstStyle/>
          <a:p>
            <a:fld id="{B7F2400F-8EA7-F543-9BC9-7334335ED90B}" type="slidenum">
              <a:rPr lang="en-US" smtClean="0"/>
              <a:pPr/>
              <a:t>7</a:t>
            </a:fld>
            <a:endParaRPr lang="en-US" dirty="0"/>
          </a:p>
        </p:txBody>
      </p:sp>
    </p:spTree>
    <p:extLst>
      <p:ext uri="{BB962C8B-B14F-4D97-AF65-F5344CB8AC3E}">
        <p14:creationId xmlns:p14="http://schemas.microsoft.com/office/powerpoint/2010/main" val="3496830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Through researching these questions, we have developed three key themes – relationships, resilience and resources. Mention the mandate of the ministry….relationships</a:t>
            </a:r>
          </a:p>
          <a:p>
            <a:r>
              <a:rPr lang="en-CA" dirty="0"/>
              <a:t>The research is still in progress though. Explain my focus</a:t>
            </a:r>
          </a:p>
          <a:p>
            <a:endParaRPr lang="en-CA" dirty="0"/>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B7F2400F-8EA7-F543-9BC9-7334335ED90B}" type="slidenum">
              <a:rPr lang="en-US" smtClean="0"/>
              <a:pPr/>
              <a:t>8</a:t>
            </a:fld>
            <a:endParaRPr lang="en-US" dirty="0"/>
          </a:p>
        </p:txBody>
      </p:sp>
    </p:spTree>
    <p:extLst>
      <p:ext uri="{BB962C8B-B14F-4D97-AF65-F5344CB8AC3E}">
        <p14:creationId xmlns:p14="http://schemas.microsoft.com/office/powerpoint/2010/main" val="3399849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Connects back to RQ2</a:t>
            </a:r>
          </a:p>
          <a:p>
            <a:r>
              <a:rPr lang="en-CA" dirty="0"/>
              <a:t>Of the </a:t>
            </a:r>
            <a:r>
              <a:rPr lang="en-CA" dirty="0" err="1"/>
              <a:t>the</a:t>
            </a:r>
            <a:r>
              <a:rPr lang="en-CA" dirty="0"/>
              <a:t> three subgroups, this is the most fundamentally important</a:t>
            </a:r>
          </a:p>
          <a:p>
            <a:r>
              <a:rPr lang="en-CA" dirty="0"/>
              <a:t>Connects to developing a capacity of resilience as well</a:t>
            </a:r>
          </a:p>
          <a:p>
            <a:r>
              <a:rPr lang="en-CA" dirty="0" err="1"/>
              <a:t>Jao</a:t>
            </a:r>
            <a:r>
              <a:rPr lang="en-CA" dirty="0"/>
              <a:t> model (more than one way to develop…modified (or similar to) inspired by (</a:t>
            </a:r>
            <a:r>
              <a:rPr lang="en-CA" dirty="0" err="1"/>
              <a:t>relationdhips</a:t>
            </a:r>
            <a:r>
              <a:rPr lang="en-CA" dirty="0"/>
              <a:t> within academic) – Ann will jump in</a:t>
            </a:r>
          </a:p>
        </p:txBody>
      </p:sp>
      <p:sp>
        <p:nvSpPr>
          <p:cNvPr id="4" name="Slide Number Placeholder 3"/>
          <p:cNvSpPr>
            <a:spLocks noGrp="1"/>
          </p:cNvSpPr>
          <p:nvPr>
            <p:ph type="sldNum" sz="quarter" idx="5"/>
          </p:nvPr>
        </p:nvSpPr>
        <p:spPr/>
        <p:txBody>
          <a:bodyPr/>
          <a:lstStyle/>
          <a:p>
            <a:fld id="{B7F2400F-8EA7-F543-9BC9-7334335ED90B}" type="slidenum">
              <a:rPr lang="en-US" smtClean="0"/>
              <a:pPr/>
              <a:t>9</a:t>
            </a:fld>
            <a:endParaRPr lang="en-US" dirty="0"/>
          </a:p>
        </p:txBody>
      </p:sp>
    </p:spTree>
    <p:extLst>
      <p:ext uri="{BB962C8B-B14F-4D97-AF65-F5344CB8AC3E}">
        <p14:creationId xmlns:p14="http://schemas.microsoft.com/office/powerpoint/2010/main" val="2611322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Being able to access resilience building and capacity, the relationship has to be in place. </a:t>
            </a:r>
          </a:p>
        </p:txBody>
      </p:sp>
      <p:sp>
        <p:nvSpPr>
          <p:cNvPr id="4" name="Slide Number Placeholder 3"/>
          <p:cNvSpPr>
            <a:spLocks noGrp="1"/>
          </p:cNvSpPr>
          <p:nvPr>
            <p:ph type="sldNum" sz="quarter" idx="5"/>
          </p:nvPr>
        </p:nvSpPr>
        <p:spPr/>
        <p:txBody>
          <a:bodyPr/>
          <a:lstStyle/>
          <a:p>
            <a:fld id="{B7F2400F-8EA7-F543-9BC9-7334335ED90B}" type="slidenum">
              <a:rPr lang="en-US" smtClean="0"/>
              <a:pPr/>
              <a:t>10</a:t>
            </a:fld>
            <a:endParaRPr lang="en-US" dirty="0"/>
          </a:p>
        </p:txBody>
      </p:sp>
    </p:spTree>
    <p:extLst>
      <p:ext uri="{BB962C8B-B14F-4D97-AF65-F5344CB8AC3E}">
        <p14:creationId xmlns:p14="http://schemas.microsoft.com/office/powerpoint/2010/main" val="3947170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5F4EE9D-5FE8-45CB-811D-EC79BAC4BB3B}" type="datetime1">
              <a:rPr lang="en-US" smtClean="0"/>
              <a:pPr/>
              <a:t>1/24/2019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23AA3E-FC7A-B443-878C-622E06069C7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a:prstGeom prst="rect">
            <a:avLst/>
          </a:prstGeom>
        </p:spPr>
        <p:txBody>
          <a:bodyPr/>
          <a:lstStyle/>
          <a:p>
            <a:r>
              <a:rPr lang="en-CA"/>
              <a:t>Click to edit Master title style</a:t>
            </a:r>
            <a:endParaRPr lang="en-US"/>
          </a:p>
        </p:txBody>
      </p:sp>
      <p:sp>
        <p:nvSpPr>
          <p:cNvPr id="3" name="Content Placeholder 2"/>
          <p:cNvSpPr>
            <a:spLocks noGrp="1"/>
          </p:cNvSpPr>
          <p:nvPr>
            <p:ph idx="1"/>
          </p:nvPr>
        </p:nvSpPr>
        <p:spPr>
          <a:xfrm>
            <a:off x="457200" y="2195512"/>
            <a:ext cx="8229600" cy="3726551"/>
          </a:xfrm>
          <a:prstGeom prst="rect">
            <a:avLst/>
          </a:prstGeom>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1B3488F-DCB4-44F7-9251-4D567BF50FF5}" type="datetime1">
              <a:rPr lang="en-US" smtClean="0"/>
              <a:pPr/>
              <a:t>1/24/2019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23AA3E-FC7A-B443-878C-622E06069C7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5BA68F-0521-4A32-A468-B2613086C310}" type="datetime1">
              <a:rPr lang="en-US" smtClean="0"/>
              <a:pPr/>
              <a:t>1/24/2019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23AA3E-FC7A-B443-878C-622E06069C7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50599"/>
            <a:ext cx="8229600" cy="1143000"/>
          </a:xfrm>
          <a:prstGeom prst="rect">
            <a:avLst/>
          </a:prstGeom>
        </p:spPr>
        <p:txBody>
          <a:bodyPr/>
          <a:lstStyle>
            <a:lvl1pPr>
              <a:defRPr/>
            </a:lvl1pPr>
          </a:lstStyle>
          <a:p>
            <a:r>
              <a:rPr lang="en-CA" dirty="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405062"/>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405062"/>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80191DC-CDCB-4E48-8159-9AE7CC8EB1A6}" type="datetime1">
              <a:rPr lang="en-US" smtClean="0"/>
              <a:pPr/>
              <a:t>1/24/2019</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823AA3E-FC7A-B443-878C-622E06069C7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3A1AD0E-A1CF-4879-9111-7E4D4EB617EB}" type="datetime1">
              <a:rPr lang="en-US" smtClean="0"/>
              <a:pPr/>
              <a:t>1/24/2019</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823AA3E-FC7A-B443-878C-622E06069C7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4313686-7582-4CAC-9780-62D8903AEAF1}" type="datetime1">
              <a:rPr lang="en-US" smtClean="0"/>
              <a:pPr/>
              <a:t>1/24/2019</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823AA3E-FC7A-B443-878C-622E06069C7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a:cs typeface="Arial"/>
              </a:defRPr>
            </a:lvl1pPr>
          </a:lstStyle>
          <a:p>
            <a:r>
              <a:rPr lang="en-CA" dirty="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Arial"/>
                <a:cs typeface="Arial"/>
              </a:defRPr>
            </a:lvl1pPr>
            <a:lvl2pPr>
              <a:defRPr sz="2800">
                <a:latin typeface="Arial"/>
                <a:cs typeface="Arial"/>
              </a:defRPr>
            </a:lvl2pPr>
            <a:lvl3pPr>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1DFF688-6E42-497A-8FF6-614F24B06180}" type="datetime1">
              <a:rPr lang="en-US" smtClean="0"/>
              <a:pPr/>
              <a:t>1/24/2019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823AA3E-FC7A-B443-878C-622E06069C7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65437"/>
            <a:ext cx="7772400" cy="1470025"/>
          </a:xfrm>
          <a:prstGeom prst="rect">
            <a:avLst/>
          </a:prstGeom>
        </p:spPr>
        <p:txBody>
          <a:bodyPr/>
          <a:lstStyle>
            <a:lvl1pPr>
              <a:defRPr>
                <a:latin typeface="Arial"/>
                <a:cs typeface="Arial"/>
              </a:defRPr>
            </a:lvl1pPr>
          </a:lstStyle>
          <a:p>
            <a:r>
              <a:rPr lang="en-CA" dirty="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A27479-84B6-482A-A36A-E4586AE1D73D}" type="datetime1">
              <a:rPr lang="en-US" smtClean="0"/>
              <a:pPr/>
              <a:t>1/24/2019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F4D85C-B2FD-B444-B3C2-E832BD9755F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3200" b="1" cap="all">
                <a:latin typeface="Arial"/>
                <a:cs typeface="Arial"/>
              </a:defRPr>
            </a:lvl1pPr>
          </a:lstStyle>
          <a:p>
            <a:r>
              <a:rPr lang="en-CA" dirty="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A9E84B4-EBE7-49E0-8A62-542B8A4681CE}" type="datetime1">
              <a:rPr lang="en-US" smtClean="0"/>
              <a:pPr/>
              <a:t>1/24/2019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F4D85C-B2FD-B444-B3C2-E832BD9755F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Lakehead_ID_CMYK.eps"/>
          <p:cNvPicPr>
            <a:picLocks noChangeAspect="1"/>
          </p:cNvPicPr>
          <p:nvPr/>
        </p:nvPicPr>
        <p:blipFill>
          <a:blip r:embed="rId9"/>
          <a:stretch>
            <a:fillRect/>
          </a:stretch>
        </p:blipFill>
        <p:spPr>
          <a:xfrm>
            <a:off x="304800" y="334434"/>
            <a:ext cx="1847850" cy="393652"/>
          </a:xfrm>
          <a:prstGeom prst="rect">
            <a:avLst/>
          </a:prstGeom>
        </p:spPr>
      </p:pic>
      <p:pic>
        <p:nvPicPr>
          <p:cNvPr id="9" name="Picture 8"/>
          <p:cNvPicPr>
            <a:picLocks noChangeAspect="1"/>
          </p:cNvPicPr>
          <p:nvPr userDrawn="1"/>
        </p:nvPicPr>
        <p:blipFill>
          <a:blip r:embed="rId10"/>
          <a:stretch>
            <a:fillRect/>
          </a:stretch>
        </p:blipFill>
        <p:spPr>
          <a:xfrm>
            <a:off x="148300" y="6376426"/>
            <a:ext cx="8856000" cy="35880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C30F"/>
        </a:solidFill>
        <a:effectLst/>
      </p:bgPr>
    </p:bg>
    <p:spTree>
      <p:nvGrpSpPr>
        <p:cNvPr id="1" name=""/>
        <p:cNvGrpSpPr/>
        <p:nvPr/>
      </p:nvGrpSpPr>
      <p:grpSpPr>
        <a:xfrm>
          <a:off x="0" y="0"/>
          <a:ext cx="0" cy="0"/>
          <a:chOff x="0" y="0"/>
          <a:chExt cx="0" cy="0"/>
        </a:xfrm>
      </p:grpSpPr>
      <p:pic>
        <p:nvPicPr>
          <p:cNvPr id="2" name="Picture 1" descr="Screen Shot 2013-08-16 at 10.51.14 AM.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34702"/>
            <a:ext cx="9144000" cy="2957923"/>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5"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ideo" Target="https://www.youtube.com/embed/x9iTBSPSE3U?start=260"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x9iTBSPSE3U?start=345"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DB6027-3F5E-41E7-9CEE-35C362DA8366}"/>
              </a:ext>
            </a:extLst>
          </p:cNvPr>
          <p:cNvSpPr txBox="1"/>
          <p:nvPr/>
        </p:nvSpPr>
        <p:spPr>
          <a:xfrm>
            <a:off x="1280160" y="1444283"/>
            <a:ext cx="6621194" cy="2031325"/>
          </a:xfrm>
          <a:prstGeom prst="rect">
            <a:avLst/>
          </a:prstGeom>
          <a:noFill/>
        </p:spPr>
        <p:txBody>
          <a:bodyPr wrap="square" rtlCol="0">
            <a:spAutoFit/>
          </a:bodyPr>
          <a:lstStyle/>
          <a:p>
            <a:pPr algn="ctr"/>
            <a:r>
              <a:rPr lang="en-CA" sz="4200" b="1" dirty="0">
                <a:solidFill>
                  <a:schemeClr val="tx2"/>
                </a:solidFill>
                <a:latin typeface="+mj-lt"/>
                <a:cs typeface="Arial" panose="020B0604020202020204" pitchFamily="34" charset="0"/>
              </a:rPr>
              <a:t>Revisioning the Three R’s: Relationships, Resilience and Resources</a:t>
            </a:r>
          </a:p>
        </p:txBody>
      </p:sp>
      <p:sp>
        <p:nvSpPr>
          <p:cNvPr id="4" name="TextBox 3">
            <a:extLst>
              <a:ext uri="{FF2B5EF4-FFF2-40B4-BE49-F238E27FC236}">
                <a16:creationId xmlns:a16="http://schemas.microsoft.com/office/drawing/2014/main" id="{D838D386-EBE1-49D8-8B5E-E6100F5118CC}"/>
              </a:ext>
            </a:extLst>
          </p:cNvPr>
          <p:cNvSpPr txBox="1"/>
          <p:nvPr/>
        </p:nvSpPr>
        <p:spPr>
          <a:xfrm>
            <a:off x="1280160" y="4318782"/>
            <a:ext cx="6485206" cy="1200329"/>
          </a:xfrm>
          <a:prstGeom prst="rect">
            <a:avLst/>
          </a:prstGeom>
          <a:noFill/>
        </p:spPr>
        <p:txBody>
          <a:bodyPr wrap="square" rtlCol="0">
            <a:spAutoFit/>
          </a:bodyPr>
          <a:lstStyle/>
          <a:p>
            <a:pPr algn="ctr"/>
            <a:r>
              <a:rPr lang="en-CA" dirty="0">
                <a:solidFill>
                  <a:schemeClr val="tx2"/>
                </a:solidFill>
              </a:rPr>
              <a:t>Dr. Ann </a:t>
            </a:r>
            <a:r>
              <a:rPr lang="en-CA" dirty="0" err="1">
                <a:solidFill>
                  <a:schemeClr val="tx2"/>
                </a:solidFill>
              </a:rPr>
              <a:t>Kajander</a:t>
            </a:r>
            <a:r>
              <a:rPr lang="en-CA" dirty="0">
                <a:solidFill>
                  <a:schemeClr val="tx2"/>
                </a:solidFill>
              </a:rPr>
              <a:t> &amp; Taylor Murie, Lakehead University</a:t>
            </a:r>
          </a:p>
          <a:p>
            <a:pPr algn="ctr"/>
            <a:r>
              <a:rPr lang="en-CA" dirty="0">
                <a:solidFill>
                  <a:schemeClr val="tx2"/>
                </a:solidFill>
              </a:rPr>
              <a:t>Fields Institute </a:t>
            </a:r>
            <a:r>
              <a:rPr lang="en-CA" dirty="0" err="1">
                <a:solidFill>
                  <a:schemeClr val="tx2"/>
                </a:solidFill>
              </a:rPr>
              <a:t>MathEd</a:t>
            </a:r>
            <a:r>
              <a:rPr lang="en-CA" dirty="0">
                <a:solidFill>
                  <a:schemeClr val="tx2"/>
                </a:solidFill>
              </a:rPr>
              <a:t> Forum 2019</a:t>
            </a:r>
          </a:p>
          <a:p>
            <a:pPr algn="ctr"/>
            <a:r>
              <a:rPr lang="en-CA" dirty="0">
                <a:solidFill>
                  <a:schemeClr val="tx2"/>
                </a:solidFill>
              </a:rPr>
              <a:t>January 25, 2019</a:t>
            </a:r>
          </a:p>
          <a:p>
            <a:endParaRPr lang="en-C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69DB-F153-488C-B06F-F1590B4DDAC9}"/>
              </a:ext>
            </a:extLst>
          </p:cNvPr>
          <p:cNvSpPr>
            <a:spLocks noGrp="1"/>
          </p:cNvSpPr>
          <p:nvPr>
            <p:ph type="title"/>
          </p:nvPr>
        </p:nvSpPr>
        <p:spPr/>
        <p:txBody>
          <a:bodyPr/>
          <a:lstStyle/>
          <a:p>
            <a:r>
              <a:rPr lang="en-CA" sz="3600" dirty="0">
                <a:solidFill>
                  <a:schemeClr val="tx2"/>
                </a:solidFill>
              </a:rPr>
              <a:t>Resilience</a:t>
            </a:r>
            <a:endParaRPr lang="en-CA" sz="4000" dirty="0">
              <a:solidFill>
                <a:schemeClr val="tx2"/>
              </a:solidFill>
            </a:endParaRPr>
          </a:p>
        </p:txBody>
      </p:sp>
      <p:sp>
        <p:nvSpPr>
          <p:cNvPr id="3" name="Content Placeholder 2">
            <a:extLst>
              <a:ext uri="{FF2B5EF4-FFF2-40B4-BE49-F238E27FC236}">
                <a16:creationId xmlns:a16="http://schemas.microsoft.com/office/drawing/2014/main" id="{70C247F9-26A2-46AB-9EBE-C9AAB0031B0E}"/>
              </a:ext>
            </a:extLst>
          </p:cNvPr>
          <p:cNvSpPr>
            <a:spLocks noGrp="1"/>
          </p:cNvSpPr>
          <p:nvPr>
            <p:ph idx="1"/>
          </p:nvPr>
        </p:nvSpPr>
        <p:spPr>
          <a:xfrm>
            <a:off x="457200" y="1752599"/>
            <a:ext cx="8229600" cy="3726551"/>
          </a:xfrm>
        </p:spPr>
        <p:txBody>
          <a:bodyPr/>
          <a:lstStyle/>
          <a:p>
            <a:pPr>
              <a:spcAft>
                <a:spcPts val="1200"/>
              </a:spcAft>
            </a:pPr>
            <a:r>
              <a:rPr lang="en-US" sz="2400" dirty="0">
                <a:solidFill>
                  <a:schemeClr val="tx2"/>
                </a:solidFill>
              </a:rPr>
              <a:t>“Resilience refers to the capacity to return to good mental health after challenging and difficult situations” (</a:t>
            </a:r>
            <a:r>
              <a:rPr lang="en-US" sz="2400" dirty="0" err="1">
                <a:solidFill>
                  <a:schemeClr val="tx2"/>
                </a:solidFill>
              </a:rPr>
              <a:t>Hurlington</a:t>
            </a:r>
            <a:r>
              <a:rPr lang="en-US" sz="2400" dirty="0">
                <a:solidFill>
                  <a:schemeClr val="tx2"/>
                </a:solidFill>
              </a:rPr>
              <a:t>, 2010, p.1). </a:t>
            </a:r>
          </a:p>
          <a:p>
            <a:pPr>
              <a:spcAft>
                <a:spcPts val="1200"/>
              </a:spcAft>
            </a:pPr>
            <a:r>
              <a:rPr lang="en-US" sz="2400" dirty="0">
                <a:solidFill>
                  <a:schemeClr val="tx2"/>
                </a:solidFill>
              </a:rPr>
              <a:t>“</a:t>
            </a:r>
            <a:r>
              <a:rPr lang="en-US" sz="2400" i="1" dirty="0">
                <a:solidFill>
                  <a:schemeClr val="tx2"/>
                </a:solidFill>
              </a:rPr>
              <a:t>Well… realizing that in the end, the math is important but sometimes if it’s just getting them into the building, into the room and making them feel like it’s a good place… just trying to know that I care about them and I’ll help them in any way I can. I can’t change a lot of it but I can be a positive supportive person while they’re here at school” (Interview 2: Janice)</a:t>
            </a:r>
            <a:endParaRPr lang="en-CA" sz="2400" i="1" dirty="0">
              <a:solidFill>
                <a:schemeClr val="tx2"/>
              </a:solidFill>
            </a:endParaRPr>
          </a:p>
        </p:txBody>
      </p:sp>
      <p:sp>
        <p:nvSpPr>
          <p:cNvPr id="4" name="TextBox 3">
            <a:extLst>
              <a:ext uri="{FF2B5EF4-FFF2-40B4-BE49-F238E27FC236}">
                <a16:creationId xmlns:a16="http://schemas.microsoft.com/office/drawing/2014/main" id="{C2F121D8-B3E7-4639-8CE6-1F76130D77A2}"/>
              </a:ext>
            </a:extLst>
          </p:cNvPr>
          <p:cNvSpPr txBox="1"/>
          <p:nvPr/>
        </p:nvSpPr>
        <p:spPr>
          <a:xfrm>
            <a:off x="341644" y="5903407"/>
            <a:ext cx="8380325" cy="738664"/>
          </a:xfrm>
          <a:prstGeom prst="rect">
            <a:avLst/>
          </a:prstGeom>
          <a:noFill/>
        </p:spPr>
        <p:txBody>
          <a:bodyPr wrap="square" rtlCol="0">
            <a:spAutoFit/>
          </a:bodyPr>
          <a:lstStyle/>
          <a:p>
            <a:r>
              <a:rPr lang="en-CA" sz="1200" dirty="0" err="1"/>
              <a:t>Hurlington</a:t>
            </a:r>
            <a:r>
              <a:rPr lang="en-CA" sz="1200" dirty="0"/>
              <a:t>, K. (2010, February). Bolstering resilience in students: Teachers as protective factors. </a:t>
            </a:r>
            <a:r>
              <a:rPr lang="en-CA" sz="1200" i="1" dirty="0"/>
              <a:t>What Works? Research Into </a:t>
            </a:r>
            <a:r>
              <a:rPr lang="en-CA" sz="1200" dirty="0"/>
              <a:t>Practice. Retrieved from http://www.edu.gov.on.ca/eng/literacynumeracy/inspire/research/WW_bolstering_students.pdf</a:t>
            </a:r>
          </a:p>
          <a:p>
            <a:endParaRPr lang="en-CA" dirty="0"/>
          </a:p>
        </p:txBody>
      </p:sp>
    </p:spTree>
    <p:extLst>
      <p:ext uri="{BB962C8B-B14F-4D97-AF65-F5344CB8AC3E}">
        <p14:creationId xmlns:p14="http://schemas.microsoft.com/office/powerpoint/2010/main" val="4154647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9017B-7EAD-4DB6-9318-C9F1174C5F35}"/>
              </a:ext>
            </a:extLst>
          </p:cNvPr>
          <p:cNvSpPr>
            <a:spLocks noGrp="1"/>
          </p:cNvSpPr>
          <p:nvPr>
            <p:ph type="title"/>
          </p:nvPr>
        </p:nvSpPr>
        <p:spPr/>
        <p:txBody>
          <a:bodyPr/>
          <a:lstStyle/>
          <a:p>
            <a:r>
              <a:rPr lang="en-CA" sz="3600" dirty="0">
                <a:solidFill>
                  <a:schemeClr val="tx2"/>
                </a:solidFill>
              </a:rPr>
              <a:t>Resource Development</a:t>
            </a:r>
          </a:p>
        </p:txBody>
      </p:sp>
      <p:sp>
        <p:nvSpPr>
          <p:cNvPr id="3" name="Content Placeholder 2">
            <a:extLst>
              <a:ext uri="{FF2B5EF4-FFF2-40B4-BE49-F238E27FC236}">
                <a16:creationId xmlns:a16="http://schemas.microsoft.com/office/drawing/2014/main" id="{83980A12-0D8E-448A-A347-18DCFA9F22C3}"/>
              </a:ext>
            </a:extLst>
          </p:cNvPr>
          <p:cNvSpPr>
            <a:spLocks noGrp="1"/>
          </p:cNvSpPr>
          <p:nvPr>
            <p:ph idx="1"/>
          </p:nvPr>
        </p:nvSpPr>
        <p:spPr>
          <a:xfrm>
            <a:off x="457200" y="1828799"/>
            <a:ext cx="8229600" cy="3726551"/>
          </a:xfrm>
        </p:spPr>
        <p:txBody>
          <a:bodyPr/>
          <a:lstStyle/>
          <a:p>
            <a:pPr>
              <a:spcAft>
                <a:spcPts val="1200"/>
              </a:spcAft>
            </a:pPr>
            <a:r>
              <a:rPr lang="en-US" sz="2400" dirty="0">
                <a:solidFill>
                  <a:schemeClr val="tx2"/>
                </a:solidFill>
              </a:rPr>
              <a:t>Quality resources are important, but are not nearly enough.</a:t>
            </a:r>
          </a:p>
          <a:p>
            <a:pPr>
              <a:spcAft>
                <a:spcPts val="1200"/>
              </a:spcAft>
            </a:pPr>
            <a:r>
              <a:rPr lang="en-US" sz="2400" i="1" dirty="0">
                <a:solidFill>
                  <a:schemeClr val="tx2"/>
                </a:solidFill>
              </a:rPr>
              <a:t>“One massive, massive, massive thing is…more support in the classrooms. That’s desperately needed. One teacher is not enough. The teacher needs the support emotionally, mentally… and the students, we need support for more of our students. The way that support funding is right now, basically, you have to have a student that is </a:t>
            </a:r>
            <a:r>
              <a:rPr lang="en-US" sz="2400" i="1" dirty="0" err="1">
                <a:solidFill>
                  <a:schemeClr val="tx2"/>
                </a:solidFill>
              </a:rPr>
              <a:t>behavioural</a:t>
            </a:r>
            <a:r>
              <a:rPr lang="en-US" sz="2400" i="1" dirty="0">
                <a:solidFill>
                  <a:schemeClr val="tx2"/>
                </a:solidFill>
              </a:rPr>
              <a:t>. You could have an entire classroom full of </a:t>
            </a:r>
            <a:r>
              <a:rPr lang="en-US" sz="2400" i="1" dirty="0" err="1">
                <a:solidFill>
                  <a:schemeClr val="tx2"/>
                </a:solidFill>
              </a:rPr>
              <a:t>IEPs</a:t>
            </a:r>
            <a:r>
              <a:rPr lang="en-US" sz="2400" i="1" dirty="0">
                <a:solidFill>
                  <a:schemeClr val="tx2"/>
                </a:solidFill>
              </a:rPr>
              <a:t> and no one to help. And you’re just one person. That’s just with the </a:t>
            </a:r>
            <a:r>
              <a:rPr lang="en-US" sz="2400" i="1" dirty="0" err="1">
                <a:solidFill>
                  <a:schemeClr val="tx2"/>
                </a:solidFill>
              </a:rPr>
              <a:t>IEPs</a:t>
            </a:r>
            <a:r>
              <a:rPr lang="en-US" sz="2400" i="1" dirty="0">
                <a:solidFill>
                  <a:schemeClr val="tx2"/>
                </a:solidFill>
              </a:rPr>
              <a:t>. ” (Interview 2)</a:t>
            </a:r>
          </a:p>
          <a:p>
            <a:endParaRPr lang="en-CA" dirty="0"/>
          </a:p>
        </p:txBody>
      </p:sp>
    </p:spTree>
    <p:extLst>
      <p:ext uri="{BB962C8B-B14F-4D97-AF65-F5344CB8AC3E}">
        <p14:creationId xmlns:p14="http://schemas.microsoft.com/office/powerpoint/2010/main" val="720392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424A-6C12-4BC1-9177-1DE23FFEF864}"/>
              </a:ext>
            </a:extLst>
          </p:cNvPr>
          <p:cNvSpPr>
            <a:spLocks noGrp="1"/>
          </p:cNvSpPr>
          <p:nvPr>
            <p:ph type="title"/>
          </p:nvPr>
        </p:nvSpPr>
        <p:spPr/>
        <p:txBody>
          <a:bodyPr/>
          <a:lstStyle/>
          <a:p>
            <a:r>
              <a:rPr lang="en-CA" sz="3600" dirty="0">
                <a:solidFill>
                  <a:schemeClr val="tx2"/>
                </a:solidFill>
              </a:rPr>
              <a:t>Our Resource Development Ideas</a:t>
            </a:r>
          </a:p>
        </p:txBody>
      </p:sp>
      <p:pic>
        <p:nvPicPr>
          <p:cNvPr id="6" name="Picture 5" descr="A close up of a piece of paper&#10;&#10;Description automatically generated">
            <a:extLst>
              <a:ext uri="{FF2B5EF4-FFF2-40B4-BE49-F238E27FC236}">
                <a16:creationId xmlns:a16="http://schemas.microsoft.com/office/drawing/2014/main" id="{C49D67BE-D703-4271-936A-360722E0C85C}"/>
              </a:ext>
            </a:extLst>
          </p:cNvPr>
          <p:cNvPicPr>
            <a:picLocks noChangeAspect="1"/>
          </p:cNvPicPr>
          <p:nvPr/>
        </p:nvPicPr>
        <p:blipFill rotWithShape="1">
          <a:blip r:embed="rId3"/>
          <a:srcRect l="19012" t="21550" r="18081" b="20853"/>
          <a:stretch/>
        </p:blipFill>
        <p:spPr>
          <a:xfrm>
            <a:off x="1270708" y="1520456"/>
            <a:ext cx="6602583" cy="4533936"/>
          </a:xfrm>
          <a:prstGeom prst="rect">
            <a:avLst/>
          </a:prstGeom>
        </p:spPr>
      </p:pic>
    </p:spTree>
    <p:extLst>
      <p:ext uri="{BB962C8B-B14F-4D97-AF65-F5344CB8AC3E}">
        <p14:creationId xmlns:p14="http://schemas.microsoft.com/office/powerpoint/2010/main" val="3909250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7219-D994-42B4-9A29-8A22B617A3C9}"/>
              </a:ext>
            </a:extLst>
          </p:cNvPr>
          <p:cNvSpPr>
            <a:spLocks noGrp="1"/>
          </p:cNvSpPr>
          <p:nvPr>
            <p:ph type="title"/>
          </p:nvPr>
        </p:nvSpPr>
        <p:spPr/>
        <p:txBody>
          <a:bodyPr/>
          <a:lstStyle/>
          <a:p>
            <a:r>
              <a:rPr lang="en-CA" sz="3600" dirty="0">
                <a:solidFill>
                  <a:schemeClr val="tx2"/>
                </a:solidFill>
              </a:rPr>
              <a:t>Resources</a:t>
            </a:r>
          </a:p>
        </p:txBody>
      </p:sp>
      <p:sp>
        <p:nvSpPr>
          <p:cNvPr id="3" name="Content Placeholder 2">
            <a:extLst>
              <a:ext uri="{FF2B5EF4-FFF2-40B4-BE49-F238E27FC236}">
                <a16:creationId xmlns:a16="http://schemas.microsoft.com/office/drawing/2014/main" id="{4ADEFE33-FE9F-4F59-AA7C-97197FD3CB57}"/>
              </a:ext>
            </a:extLst>
          </p:cNvPr>
          <p:cNvSpPr>
            <a:spLocks noGrp="1"/>
          </p:cNvSpPr>
          <p:nvPr>
            <p:ph idx="1"/>
          </p:nvPr>
        </p:nvSpPr>
        <p:spPr>
          <a:xfrm>
            <a:off x="403274" y="1825063"/>
            <a:ext cx="4930726" cy="3726551"/>
          </a:xfrm>
        </p:spPr>
        <p:txBody>
          <a:bodyPr/>
          <a:lstStyle/>
          <a:p>
            <a:r>
              <a:rPr lang="en-CA" sz="2400" dirty="0">
                <a:solidFill>
                  <a:schemeClr val="tx2"/>
                </a:solidFill>
              </a:rPr>
              <a:t>Birch bark basket making collaboration</a:t>
            </a:r>
          </a:p>
          <a:p>
            <a:r>
              <a:rPr lang="en-CA" sz="2400" dirty="0">
                <a:solidFill>
                  <a:schemeClr val="tx2"/>
                </a:solidFill>
              </a:rPr>
              <a:t>Traditional travel workshop</a:t>
            </a:r>
          </a:p>
          <a:p>
            <a:r>
              <a:rPr lang="en-CA" sz="2400" dirty="0">
                <a:solidFill>
                  <a:schemeClr val="tx2"/>
                </a:solidFill>
              </a:rPr>
              <a:t>Canada 150 Rubber Duck Task</a:t>
            </a:r>
          </a:p>
          <a:p>
            <a:r>
              <a:rPr lang="en-CA" sz="2400" dirty="0">
                <a:solidFill>
                  <a:schemeClr val="tx2"/>
                </a:solidFill>
              </a:rPr>
              <a:t>Tim Horton’s Roll Up the Rim Task</a:t>
            </a:r>
          </a:p>
          <a:p>
            <a:pPr fontAlgn="base"/>
            <a:r>
              <a:rPr lang="en-US" sz="2400" dirty="0">
                <a:solidFill>
                  <a:schemeClr val="tx2"/>
                </a:solidFill>
              </a:rPr>
              <a:t>Hockey rates and ratio task</a:t>
            </a:r>
          </a:p>
          <a:p>
            <a:pPr fontAlgn="base"/>
            <a:r>
              <a:rPr lang="en-US" sz="2400" dirty="0">
                <a:solidFill>
                  <a:schemeClr val="tx2"/>
                </a:solidFill>
              </a:rPr>
              <a:t>Flyer shopping activity</a:t>
            </a:r>
          </a:p>
          <a:p>
            <a:pPr fontAlgn="base"/>
            <a:r>
              <a:rPr lang="en-US" sz="2400" dirty="0">
                <a:solidFill>
                  <a:schemeClr val="tx2"/>
                </a:solidFill>
              </a:rPr>
              <a:t>Blue whale ratio lesson</a:t>
            </a:r>
          </a:p>
          <a:p>
            <a:pPr fontAlgn="base"/>
            <a:r>
              <a:rPr lang="en-US" sz="2400" dirty="0">
                <a:solidFill>
                  <a:schemeClr val="tx2"/>
                </a:solidFill>
              </a:rPr>
              <a:t>Driveway paving learning &amp; assessment tasks</a:t>
            </a:r>
          </a:p>
          <a:p>
            <a:endParaRPr lang="en-CA" sz="2400" dirty="0">
              <a:solidFill>
                <a:schemeClr val="tx2"/>
              </a:solidFill>
            </a:endParaRPr>
          </a:p>
        </p:txBody>
      </p:sp>
      <p:pic>
        <p:nvPicPr>
          <p:cNvPr id="1026" name="Picture 2" descr="https://lh4.googleusercontent.com/aCpf-syMpMnnLJm0vpcREhrzSk7bikdkBUzvC3kt6lEy5gc5iYbOVZdMjKUVxhH4aG2y07R7Yjm6QKzQNl5ZijNtTPm40msAFeqqc5ixAMyYNbHRRPLlenhxcN7r9SV6pFGU6SHYNDU">
            <a:extLst>
              <a:ext uri="{FF2B5EF4-FFF2-40B4-BE49-F238E27FC236}">
                <a16:creationId xmlns:a16="http://schemas.microsoft.com/office/drawing/2014/main" id="{E1389E31-3A89-4F1D-8C19-EB1E677D45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926" y="1950720"/>
            <a:ext cx="33528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wooden table&#10;&#10;Description generated with very high confidence">
            <a:extLst>
              <a:ext uri="{FF2B5EF4-FFF2-40B4-BE49-F238E27FC236}">
                <a16:creationId xmlns:a16="http://schemas.microsoft.com/office/drawing/2014/main" id="{DE725B03-E45A-4CAE-BE1F-5FA64AB189FA}"/>
              </a:ext>
            </a:extLst>
          </p:cNvPr>
          <p:cNvPicPr/>
          <p:nvPr/>
        </p:nvPicPr>
        <p:blipFill rotWithShape="1">
          <a:blip r:embed="rId4" cstate="print">
            <a:extLst>
              <a:ext uri="{28A0092B-C50C-407E-A947-70E740481C1C}">
                <a14:useLocalDpi xmlns:a14="http://schemas.microsoft.com/office/drawing/2010/main" val="0"/>
              </a:ext>
            </a:extLst>
          </a:blip>
          <a:srcRect t="19238" b="24609"/>
          <a:stretch/>
        </p:blipFill>
        <p:spPr bwMode="auto">
          <a:xfrm>
            <a:off x="5683347" y="4123201"/>
            <a:ext cx="2761957" cy="2029069"/>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E88519B2-0F38-4EFF-BE48-C32E995924ED}"/>
              </a:ext>
            </a:extLst>
          </p:cNvPr>
          <p:cNvSpPr txBox="1"/>
          <p:nvPr/>
        </p:nvSpPr>
        <p:spPr>
          <a:xfrm>
            <a:off x="205991" y="6119949"/>
            <a:ext cx="7923125" cy="553998"/>
          </a:xfrm>
          <a:prstGeom prst="rect">
            <a:avLst/>
          </a:prstGeom>
          <a:noFill/>
        </p:spPr>
        <p:txBody>
          <a:bodyPr wrap="square" rtlCol="0">
            <a:spAutoFit/>
          </a:bodyPr>
          <a:lstStyle/>
          <a:p>
            <a:r>
              <a:rPr lang="en-US" sz="1200" dirty="0"/>
              <a:t>Meyer, D. (n.d.). 3 Act Mathematics Tasks. Retrieved from: https://tapintoteenminds.com/3act-math/</a:t>
            </a:r>
          </a:p>
          <a:p>
            <a:endParaRPr lang="en-CA" dirty="0"/>
          </a:p>
        </p:txBody>
      </p:sp>
    </p:spTree>
    <p:extLst>
      <p:ext uri="{BB962C8B-B14F-4D97-AF65-F5344CB8AC3E}">
        <p14:creationId xmlns:p14="http://schemas.microsoft.com/office/powerpoint/2010/main" val="3663981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dirty="0">
                <a:solidFill>
                  <a:schemeClr val="tx2"/>
                </a:solidFill>
              </a:rPr>
              <a:t>Conclusions</a:t>
            </a:r>
          </a:p>
        </p:txBody>
      </p:sp>
      <p:sp>
        <p:nvSpPr>
          <p:cNvPr id="3" name="Content Placeholder 2"/>
          <p:cNvSpPr>
            <a:spLocks noGrp="1"/>
          </p:cNvSpPr>
          <p:nvPr>
            <p:ph idx="1"/>
          </p:nvPr>
        </p:nvSpPr>
        <p:spPr/>
        <p:txBody>
          <a:bodyPr/>
          <a:lstStyle/>
          <a:p>
            <a:r>
              <a:rPr lang="en-CA" i="1" dirty="0">
                <a:solidFill>
                  <a:schemeClr val="tx2"/>
                </a:solidFill>
              </a:rPr>
              <a:t>“The only take-away that is transferable, for these kids in these courses, is the relationships piece – without that you have nothing. </a:t>
            </a:r>
            <a:r>
              <a:rPr lang="en-CA" i="1">
                <a:solidFill>
                  <a:schemeClr val="tx2"/>
                </a:solidFill>
              </a:rPr>
              <a:t>And </a:t>
            </a:r>
            <a:r>
              <a:rPr lang="en-CA" i="1" dirty="0">
                <a:solidFill>
                  <a:schemeClr val="tx2"/>
                </a:solidFill>
              </a:rPr>
              <a:t>every day is different.” (</a:t>
            </a:r>
            <a:r>
              <a:rPr lang="en-CA" dirty="0">
                <a:solidFill>
                  <a:schemeClr val="tx2"/>
                </a:solidFill>
              </a:rPr>
              <a:t>department head interview)</a:t>
            </a:r>
            <a:endParaRPr lang="en-CA" i="1" dirty="0">
              <a:solidFill>
                <a:schemeClr val="tx2"/>
              </a:solidFill>
            </a:endParaRPr>
          </a:p>
        </p:txBody>
      </p:sp>
    </p:spTree>
    <p:extLst>
      <p:ext uri="{BB962C8B-B14F-4D97-AF65-F5344CB8AC3E}">
        <p14:creationId xmlns:p14="http://schemas.microsoft.com/office/powerpoint/2010/main" val="570308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40770"/>
            <a:ext cx="8229600" cy="671304"/>
          </a:xfrm>
        </p:spPr>
        <p:txBody>
          <a:bodyPr/>
          <a:lstStyle/>
          <a:p>
            <a:r>
              <a:rPr lang="en-US" sz="3600" dirty="0">
                <a:solidFill>
                  <a:schemeClr val="tx2"/>
                </a:solidFill>
                <a:cs typeface="Arial"/>
              </a:rPr>
              <a:t>References</a:t>
            </a:r>
          </a:p>
        </p:txBody>
      </p:sp>
      <p:sp>
        <p:nvSpPr>
          <p:cNvPr id="2" name="TextBox 1">
            <a:extLst>
              <a:ext uri="{FF2B5EF4-FFF2-40B4-BE49-F238E27FC236}">
                <a16:creationId xmlns:a16="http://schemas.microsoft.com/office/drawing/2014/main" id="{9B0B4382-542C-4E26-B3B1-2E25590CFD1A}"/>
              </a:ext>
            </a:extLst>
          </p:cNvPr>
          <p:cNvSpPr txBox="1"/>
          <p:nvPr/>
        </p:nvSpPr>
        <p:spPr>
          <a:xfrm>
            <a:off x="655756" y="1650736"/>
            <a:ext cx="7935586" cy="6647974"/>
          </a:xfrm>
          <a:prstGeom prst="rect">
            <a:avLst/>
          </a:prstGeom>
          <a:noFill/>
        </p:spPr>
        <p:txBody>
          <a:bodyPr wrap="square" rtlCol="0">
            <a:spAutoFit/>
          </a:bodyPr>
          <a:lstStyle/>
          <a:p>
            <a:pPr indent="-457200"/>
            <a:r>
              <a:rPr lang="en-US" sz="1400" dirty="0" err="1"/>
              <a:t>BACP</a:t>
            </a:r>
            <a:r>
              <a:rPr lang="en-US" sz="1400" dirty="0"/>
              <a:t>. (n.d.). </a:t>
            </a:r>
            <a:r>
              <a:rPr lang="en-US" sz="1400" i="1" dirty="0"/>
              <a:t>Research resources </a:t>
            </a:r>
            <a:r>
              <a:rPr lang="en-US" sz="1400" dirty="0"/>
              <a:t>[Image]. Retrieved from https://www.bacp.co.uk/events-and-resources/research/ </a:t>
            </a:r>
          </a:p>
          <a:p>
            <a:pPr indent="-457200"/>
            <a:endParaRPr lang="en-US" sz="1400" dirty="0"/>
          </a:p>
          <a:p>
            <a:pPr indent="-457200"/>
            <a:r>
              <a:rPr lang="en-CA" sz="1400" dirty="0"/>
              <a:t>CBC News: The National. (2017, November 13). </a:t>
            </a:r>
            <a:r>
              <a:rPr lang="en-CA" sz="1400" i="1" dirty="0"/>
              <a:t>First Nations families weigh children’s education vs. safety</a:t>
            </a:r>
            <a:r>
              <a:rPr lang="en-CA" sz="1400" dirty="0"/>
              <a:t> [Video file]. Retrieved from  https://www.youtube.com/watch?v=x9iTBSPSE3U</a:t>
            </a:r>
          </a:p>
          <a:p>
            <a:pPr indent="-457200"/>
            <a:endParaRPr lang="en-CA" sz="1400" dirty="0"/>
          </a:p>
          <a:p>
            <a:pPr indent="-457200"/>
            <a:r>
              <a:rPr lang="en-CA" sz="1400" dirty="0"/>
              <a:t>Government of Ontario. (2018, December). </a:t>
            </a:r>
            <a:r>
              <a:rPr lang="en-CA" sz="1400" i="1" dirty="0"/>
              <a:t>School information and student </a:t>
            </a:r>
            <a:r>
              <a:rPr lang="en-CA" sz="1400" dirty="0"/>
              <a:t>demographics. Retrieved from https://www.ontario.ca/data/school-information-and-student-demographics</a:t>
            </a:r>
          </a:p>
          <a:p>
            <a:pPr indent="-457200"/>
            <a:endParaRPr lang="en-CA" sz="1400" dirty="0"/>
          </a:p>
          <a:p>
            <a:pPr indent="-457200"/>
            <a:r>
              <a:rPr lang="en-CA" sz="1400" dirty="0" err="1"/>
              <a:t>Hurlington</a:t>
            </a:r>
            <a:r>
              <a:rPr lang="en-CA" sz="1400" dirty="0"/>
              <a:t>, K. (2010, February). Bolstering resilience in students: Teachers as protective factors. </a:t>
            </a:r>
            <a:r>
              <a:rPr lang="en-CA" sz="1400" i="1" dirty="0"/>
              <a:t>What Works? Research Into </a:t>
            </a:r>
            <a:r>
              <a:rPr lang="en-CA" sz="1400" dirty="0"/>
              <a:t>Practice. Retrieved from http://www.edu.gov.on.ca/eng/literacynumeracy/inspire/research/WW_bolstering_students.pdf</a:t>
            </a:r>
          </a:p>
          <a:p>
            <a:pPr indent="-457200"/>
            <a:endParaRPr lang="en-CA" sz="1400" dirty="0"/>
          </a:p>
          <a:p>
            <a:pPr indent="-457200"/>
            <a:r>
              <a:rPr lang="en-US" sz="1400" dirty="0" err="1"/>
              <a:t>IconFinder</a:t>
            </a:r>
            <a:r>
              <a:rPr lang="en-US" sz="1400" dirty="0"/>
              <a:t>. (n.d.). </a:t>
            </a:r>
            <a:r>
              <a:rPr lang="en-US" sz="1400" i="1" dirty="0"/>
              <a:t>Account, add, business, connection, file, link, network, icon </a:t>
            </a:r>
            <a:r>
              <a:rPr lang="en-US" sz="1400" dirty="0"/>
              <a:t>[Image]. Retrieved from https://www.iconfinder.com/icons/327729/account_add_business_connection_file_link_network_icon</a:t>
            </a:r>
          </a:p>
          <a:p>
            <a:pPr indent="-457200"/>
            <a:endParaRPr lang="en-CA" sz="1400" dirty="0"/>
          </a:p>
          <a:p>
            <a:pPr indent="-457200"/>
            <a:r>
              <a:rPr lang="en-US" sz="1400" dirty="0"/>
              <a:t>Meyer, D. (n.d.). 3 Act Mathematics Tasks. Retrieved from: https://tapintoteenminds.com/3act-math/</a:t>
            </a:r>
          </a:p>
          <a:p>
            <a:pPr indent="-457200"/>
            <a:endParaRPr lang="en-CA" sz="1400" dirty="0"/>
          </a:p>
          <a:p>
            <a:pPr indent="-457200"/>
            <a:r>
              <a:rPr lang="en-CA" sz="1400" dirty="0"/>
              <a:t>Vector Stock. (n.d.). </a:t>
            </a:r>
            <a:r>
              <a:rPr lang="en-CA" sz="1400" i="1" dirty="0"/>
              <a:t>Ontario province m</a:t>
            </a:r>
            <a:r>
              <a:rPr lang="en-CA" sz="1400" dirty="0"/>
              <a:t>ap [Map]. Retrieved from https://www.vectorstock.com/royalty-free-vector/ontario-province-map-vector-2934869</a:t>
            </a:r>
          </a:p>
          <a:p>
            <a:pPr indent="-457200"/>
            <a:endParaRPr lang="en-CA" sz="1400" dirty="0"/>
          </a:p>
          <a:p>
            <a:pPr indent="-457200"/>
            <a:br>
              <a:rPr lang="en-US" sz="1400" dirty="0"/>
            </a:br>
            <a:endParaRPr lang="en-US" sz="1400" dirty="0"/>
          </a:p>
          <a:p>
            <a:pPr indent="-457200"/>
            <a:endParaRPr lang="en-US" sz="1400" dirty="0"/>
          </a:p>
          <a:p>
            <a:pPr indent="-457200"/>
            <a:br>
              <a:rPr lang="en-US" dirty="0"/>
            </a:br>
            <a:endParaRPr lang="en-CA" dirty="0"/>
          </a:p>
          <a:p>
            <a:endParaRPr lang="en-CA" dirty="0"/>
          </a:p>
          <a:p>
            <a:endParaRPr lang="en-CA" dirty="0"/>
          </a:p>
          <a:p>
            <a:endParaRPr lang="en-CA" dirty="0"/>
          </a:p>
        </p:txBody>
      </p:sp>
    </p:spTree>
    <p:extLst>
      <p:ext uri="{BB962C8B-B14F-4D97-AF65-F5344CB8AC3E}">
        <p14:creationId xmlns:p14="http://schemas.microsoft.com/office/powerpoint/2010/main" val="3623021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5B102-74A5-4662-B3BF-C2383DE25728}"/>
              </a:ext>
            </a:extLst>
          </p:cNvPr>
          <p:cNvSpPr>
            <a:spLocks noGrp="1"/>
          </p:cNvSpPr>
          <p:nvPr>
            <p:ph type="title"/>
          </p:nvPr>
        </p:nvSpPr>
        <p:spPr/>
        <p:txBody>
          <a:bodyPr/>
          <a:lstStyle/>
          <a:p>
            <a:r>
              <a:rPr lang="en-CA" sz="3600" dirty="0">
                <a:solidFill>
                  <a:schemeClr val="tx2"/>
                </a:solidFill>
              </a:rPr>
              <a:t>Acknowledgements</a:t>
            </a:r>
          </a:p>
        </p:txBody>
      </p:sp>
      <p:pic>
        <p:nvPicPr>
          <p:cNvPr id="2050" name="Picture 2" descr="https://lh4.googleusercontent.com/fOXYWVZSL4nc7kI4ARzi3GXxpQMe0dTi0vVyJ7ORXKy1U5ur25viJuB9JV6BYDZhZ0Q6IddKSCGuOS5E6mQEVJuXkA9n6IwqLctPg13O_idySGbTjLJByvEZtvNdAh30X_HiC11n">
            <a:extLst>
              <a:ext uri="{FF2B5EF4-FFF2-40B4-BE49-F238E27FC236}">
                <a16:creationId xmlns:a16="http://schemas.microsoft.com/office/drawing/2014/main" id="{14D28BDE-ED04-4907-89D0-8DAA8FAFEB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030" y="5320031"/>
            <a:ext cx="6162675" cy="723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166845C-F8F7-41D7-8CCA-B4E4CC7D7762}"/>
              </a:ext>
            </a:extLst>
          </p:cNvPr>
          <p:cNvSpPr txBox="1"/>
          <p:nvPr/>
        </p:nvSpPr>
        <p:spPr>
          <a:xfrm>
            <a:off x="463335" y="3069809"/>
            <a:ext cx="8583015" cy="1169551"/>
          </a:xfrm>
          <a:prstGeom prst="rect">
            <a:avLst/>
          </a:prstGeom>
          <a:noFill/>
        </p:spPr>
        <p:txBody>
          <a:bodyPr wrap="square" rtlCol="0">
            <a:spAutoFit/>
          </a:bodyPr>
          <a:lstStyle/>
          <a:p>
            <a:r>
              <a:rPr lang="en-US" sz="1400" i="1" dirty="0">
                <a:latin typeface="+mj-lt"/>
              </a:rPr>
              <a:t>This research was supported by the Social Sciences and Humanities Research Council of Canada</a:t>
            </a:r>
          </a:p>
          <a:p>
            <a:endParaRPr lang="en-US" altLang="en-US" sz="1400" i="1" dirty="0">
              <a:latin typeface="+mj-lt"/>
              <a:cs typeface="Times New Roman" panose="02020603050405020304" pitchFamily="18" charset="0"/>
            </a:endParaRPr>
          </a:p>
          <a:p>
            <a:r>
              <a:rPr lang="en-US" altLang="en-US" sz="1400" i="1" dirty="0">
                <a:latin typeface="+mj-lt"/>
                <a:cs typeface="Times New Roman" panose="02020603050405020304" pitchFamily="18" charset="0"/>
              </a:rPr>
              <a:t>The </a:t>
            </a:r>
            <a:r>
              <a:rPr lang="en-US" altLang="en-US" sz="1400" i="1" dirty="0" err="1">
                <a:latin typeface="+mj-lt"/>
                <a:cs typeface="Times New Roman" panose="02020603050405020304" pitchFamily="18" charset="0"/>
              </a:rPr>
              <a:t>MKN</a:t>
            </a:r>
            <a:r>
              <a:rPr lang="en-US" altLang="en-US" sz="1400" i="1" dirty="0">
                <a:latin typeface="+mj-lt"/>
                <a:cs typeface="Times New Roman" panose="02020603050405020304" pitchFamily="18" charset="0"/>
              </a:rPr>
              <a:t> is funded by the Ontario Ministry of Education. The </a:t>
            </a:r>
            <a:r>
              <a:rPr lang="en-US" altLang="en-US" sz="1400" i="1" dirty="0" err="1">
                <a:latin typeface="+mj-lt"/>
                <a:cs typeface="Times New Roman" panose="02020603050405020304" pitchFamily="18" charset="0"/>
              </a:rPr>
              <a:t>MKN</a:t>
            </a:r>
            <a:r>
              <a:rPr lang="en-US" altLang="en-US" sz="1400" i="1" dirty="0">
                <a:latin typeface="+mj-lt"/>
                <a:cs typeface="Times New Roman" panose="02020603050405020304" pitchFamily="18" charset="0"/>
              </a:rPr>
              <a:t> is a </a:t>
            </a:r>
            <a:r>
              <a:rPr lang="en-US" altLang="en-US" sz="1400" i="1" dirty="0" err="1">
                <a:latin typeface="+mj-lt"/>
                <a:cs typeface="Times New Roman" panose="02020603050405020304" pitchFamily="18" charset="0"/>
              </a:rPr>
              <a:t>KNAER</a:t>
            </a:r>
            <a:r>
              <a:rPr lang="en-US" altLang="en-US" sz="1400" i="1" dirty="0">
                <a:latin typeface="+mj-lt"/>
                <a:cs typeface="Times New Roman" panose="02020603050405020304" pitchFamily="18" charset="0"/>
              </a:rPr>
              <a:t> Project, hosted by the Fields Institute for Research in Mathematical Sciences. The views expressed in this presentation belong to the authors and do not necessarily reflect the opinions of the Ministry of Education nor the Ontario government.</a:t>
            </a:r>
            <a:r>
              <a:rPr lang="en-US" altLang="en-US" sz="1400" i="1" dirty="0">
                <a:latin typeface="+mj-lt"/>
              </a:rPr>
              <a:t> </a:t>
            </a:r>
            <a:endParaRPr lang="en-CA" sz="1400" i="1" dirty="0">
              <a:latin typeface="+mj-lt"/>
            </a:endParaRPr>
          </a:p>
        </p:txBody>
      </p:sp>
      <p:pic>
        <p:nvPicPr>
          <p:cNvPr id="2064" name="Picture 16" descr="https://lh6.googleusercontent.com/W5Rs6FRrBEQqPD--6B70VUQHbyO9_vK6SrJe-_A177o8x8esC75KF2OSd9FQ5hstjSTuaXmNUZ9VUysGHfhOtXQ4nbEMm0at3WREQ1Z6UXMttQvOcPIh2cmuE-U7ALk4RvHjr-sG">
            <a:extLst>
              <a:ext uri="{FF2B5EF4-FFF2-40B4-BE49-F238E27FC236}">
                <a16:creationId xmlns:a16="http://schemas.microsoft.com/office/drawing/2014/main" id="{29CC5AB8-8DD6-4DE5-9AEA-24121D3D6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0874" y="5089110"/>
            <a:ext cx="14287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https://lh6.googleusercontent.com/-Gj7DArTnCTYphaIYyWDRzyAglv0xXwjJdvirkhpWe-jVxjATuXm25G5woHLgFyvZyHO2e5a3wyLLcoX0SZEA1BRNkFmGL6sDkiI7RbEyuLjLNEW9a-amDSm-KtMXg3NwnOI3z0o">
            <a:extLst>
              <a:ext uri="{FF2B5EF4-FFF2-40B4-BE49-F238E27FC236}">
                <a16:creationId xmlns:a16="http://schemas.microsoft.com/office/drawing/2014/main" id="{692A562E-6046-472D-9577-3A4B194457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7474" y="5231241"/>
            <a:ext cx="466725" cy="60007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s://lh6.googleusercontent.com/FkpKTb2osNkLrwRdwkVijf1NuaDlFEnTUVOp-TezLeqPPeJilh0VV2DLIOjQwOmvv2s8nt08RJOHjHXGtY64Ok0m1Ns-qQc2YOFnaUnxLDGLvwUiGyUES9G_RktbmbpzWCmhGNmU">
            <a:extLst>
              <a:ext uri="{FF2B5EF4-FFF2-40B4-BE49-F238E27FC236}">
                <a16:creationId xmlns:a16="http://schemas.microsoft.com/office/drawing/2014/main" id="{9892FF1E-C973-4D60-BD55-047A5B48F1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9432" y="5903322"/>
            <a:ext cx="2209800" cy="4857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51D967E-BCD5-49BE-BEE1-70B04A3DF285}"/>
              </a:ext>
            </a:extLst>
          </p:cNvPr>
          <p:cNvSpPr txBox="1"/>
          <p:nvPr/>
        </p:nvSpPr>
        <p:spPr>
          <a:xfrm>
            <a:off x="876300" y="1704975"/>
            <a:ext cx="7757087" cy="1200329"/>
          </a:xfrm>
          <a:prstGeom prst="rect">
            <a:avLst/>
          </a:prstGeom>
          <a:noFill/>
        </p:spPr>
        <p:txBody>
          <a:bodyPr wrap="square" rtlCol="0">
            <a:spAutoFit/>
          </a:bodyPr>
          <a:lstStyle/>
          <a:p>
            <a:pPr marL="285750" indent="-285750">
              <a:buFont typeface="Arial" panose="020B0604020202020204" pitchFamily="34" charset="0"/>
              <a:buChar char="•"/>
            </a:pPr>
            <a:r>
              <a:rPr lang="en-CA" dirty="0">
                <a:solidFill>
                  <a:schemeClr val="tx2"/>
                </a:solidFill>
              </a:rPr>
              <a:t>Matthew Valley &amp; Kelly </a:t>
            </a:r>
            <a:r>
              <a:rPr lang="en-CA" dirty="0" err="1">
                <a:solidFill>
                  <a:schemeClr val="tx2"/>
                </a:solidFill>
              </a:rPr>
              <a:t>Sedor</a:t>
            </a:r>
            <a:endParaRPr lang="en-CA" dirty="0">
              <a:solidFill>
                <a:schemeClr val="tx2"/>
              </a:solidFill>
            </a:endParaRPr>
          </a:p>
          <a:p>
            <a:pPr marL="285750" indent="-285750">
              <a:buFont typeface="Arial" panose="020B0604020202020204" pitchFamily="34" charset="0"/>
              <a:buChar char="•"/>
            </a:pPr>
            <a:r>
              <a:rPr lang="en-CA" dirty="0">
                <a:solidFill>
                  <a:schemeClr val="tx2"/>
                </a:solidFill>
              </a:rPr>
              <a:t>Dr. Joe </a:t>
            </a:r>
            <a:r>
              <a:rPr lang="en-CA" dirty="0" err="1">
                <a:solidFill>
                  <a:schemeClr val="tx2"/>
                </a:solidFill>
              </a:rPr>
              <a:t>Flessa</a:t>
            </a:r>
            <a:r>
              <a:rPr lang="en-CA" dirty="0">
                <a:solidFill>
                  <a:schemeClr val="tx2"/>
                </a:solidFill>
              </a:rPr>
              <a:t>, University of Toronto</a:t>
            </a:r>
          </a:p>
          <a:p>
            <a:pPr marL="285750" indent="-285750">
              <a:buFont typeface="Arial" panose="020B0604020202020204" pitchFamily="34" charset="0"/>
              <a:buChar char="•"/>
            </a:pPr>
            <a:r>
              <a:rPr lang="en-CA" dirty="0">
                <a:solidFill>
                  <a:schemeClr val="tx2"/>
                </a:solidFill>
              </a:rPr>
              <a:t>SSHRC</a:t>
            </a:r>
          </a:p>
          <a:p>
            <a:pPr marL="285750" indent="-285750">
              <a:buFont typeface="Arial" panose="020B0604020202020204" pitchFamily="34" charset="0"/>
              <a:buChar char="•"/>
            </a:pPr>
            <a:r>
              <a:rPr lang="en-CA" dirty="0">
                <a:solidFill>
                  <a:schemeClr val="tx2"/>
                </a:solidFill>
              </a:rPr>
              <a:t>Mathematics Knowledge Network</a:t>
            </a:r>
          </a:p>
        </p:txBody>
      </p:sp>
      <p:pic>
        <p:nvPicPr>
          <p:cNvPr id="2068" name="Picture 20" descr="http://www.sshrc-crsh.gc.ca/_Images/fip/logo/SSHRC-CRSH_FIP.jpg">
            <a:extLst>
              <a:ext uri="{FF2B5EF4-FFF2-40B4-BE49-F238E27FC236}">
                <a16:creationId xmlns:a16="http://schemas.microsoft.com/office/drawing/2014/main" id="{7A7F673F-5A09-4080-B53E-67A28A05C4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492854"/>
            <a:ext cx="8543925" cy="357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42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A91AC5-614C-4520-A69B-97040742AA1A}"/>
              </a:ext>
            </a:extLst>
          </p:cNvPr>
          <p:cNvSpPr txBox="1"/>
          <p:nvPr/>
        </p:nvSpPr>
        <p:spPr>
          <a:xfrm>
            <a:off x="1181686" y="1008185"/>
            <a:ext cx="6836899" cy="646331"/>
          </a:xfrm>
          <a:prstGeom prst="rect">
            <a:avLst/>
          </a:prstGeom>
          <a:noFill/>
        </p:spPr>
        <p:txBody>
          <a:bodyPr wrap="square" rtlCol="0">
            <a:spAutoFit/>
          </a:bodyPr>
          <a:lstStyle/>
          <a:p>
            <a:pPr algn="ctr"/>
            <a:r>
              <a:rPr lang="en-CA" sz="3600" dirty="0">
                <a:solidFill>
                  <a:schemeClr val="tx2"/>
                </a:solidFill>
              </a:rPr>
              <a:t>Education in Northwestern Ontario</a:t>
            </a:r>
          </a:p>
        </p:txBody>
      </p:sp>
      <p:sp>
        <p:nvSpPr>
          <p:cNvPr id="4" name="TextBox 3">
            <a:extLst>
              <a:ext uri="{FF2B5EF4-FFF2-40B4-BE49-F238E27FC236}">
                <a16:creationId xmlns:a16="http://schemas.microsoft.com/office/drawing/2014/main" id="{29B4CDFF-E966-40F8-8FF1-DE772C33A424}"/>
              </a:ext>
            </a:extLst>
          </p:cNvPr>
          <p:cNvSpPr txBox="1"/>
          <p:nvPr/>
        </p:nvSpPr>
        <p:spPr>
          <a:xfrm>
            <a:off x="464234" y="2091397"/>
            <a:ext cx="3158197" cy="332398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CA" sz="2000" dirty="0">
                <a:solidFill>
                  <a:schemeClr val="tx2"/>
                </a:solidFill>
              </a:rPr>
              <a:t>41.3% of Thunder Bay students met the provincial standard in Grade 9 Applied mathematics (provincial average is 46%). </a:t>
            </a:r>
          </a:p>
          <a:p>
            <a:pPr marL="285750" indent="-285750">
              <a:spcAft>
                <a:spcPts val="1200"/>
              </a:spcAft>
              <a:buFont typeface="Arial" panose="020B0604020202020204" pitchFamily="34" charset="0"/>
              <a:buChar char="•"/>
            </a:pPr>
            <a:r>
              <a:rPr lang="en-CA" sz="2000" dirty="0">
                <a:solidFill>
                  <a:schemeClr val="tx2"/>
                </a:solidFill>
              </a:rPr>
              <a:t>Locally Developed mathematics enrolment is larger than the provincial average.</a:t>
            </a:r>
          </a:p>
        </p:txBody>
      </p:sp>
      <p:sp>
        <p:nvSpPr>
          <p:cNvPr id="10" name="TextBox 9">
            <a:extLst>
              <a:ext uri="{FF2B5EF4-FFF2-40B4-BE49-F238E27FC236}">
                <a16:creationId xmlns:a16="http://schemas.microsoft.com/office/drawing/2014/main" id="{8FE26254-B0BF-43C4-BE40-A118A2B27F71}"/>
              </a:ext>
            </a:extLst>
          </p:cNvPr>
          <p:cNvSpPr txBox="1"/>
          <p:nvPr/>
        </p:nvSpPr>
        <p:spPr>
          <a:xfrm>
            <a:off x="301451" y="6041608"/>
            <a:ext cx="8350180" cy="738664"/>
          </a:xfrm>
          <a:prstGeom prst="rect">
            <a:avLst/>
          </a:prstGeom>
          <a:noFill/>
        </p:spPr>
        <p:txBody>
          <a:bodyPr wrap="square" rtlCol="0">
            <a:spAutoFit/>
          </a:bodyPr>
          <a:lstStyle/>
          <a:p>
            <a:r>
              <a:rPr lang="en-CA" sz="800" dirty="0"/>
              <a:t>Government of Ontario. (2018, December). </a:t>
            </a:r>
            <a:r>
              <a:rPr lang="en-CA" sz="800" i="1" dirty="0"/>
              <a:t>School information and student </a:t>
            </a:r>
            <a:r>
              <a:rPr lang="en-CA" sz="800" dirty="0"/>
              <a:t>demographics. Retrieved from https://www.ontario.ca/data/school-information-and-student-demographics</a:t>
            </a:r>
          </a:p>
          <a:p>
            <a:r>
              <a:rPr lang="en-CA" sz="800" dirty="0"/>
              <a:t>Vector Stock. (n.d.). </a:t>
            </a:r>
            <a:r>
              <a:rPr lang="en-CA" sz="800" i="1" dirty="0"/>
              <a:t>Ontario province m</a:t>
            </a:r>
            <a:r>
              <a:rPr lang="en-CA" sz="800" dirty="0"/>
              <a:t>ap [Map]. Retrieved from https://www.vectorstock.com/royalty-free-vector/ontario-province-map-vector-2934869</a:t>
            </a:r>
          </a:p>
          <a:p>
            <a:endParaRPr lang="en-CA" sz="800" dirty="0"/>
          </a:p>
          <a:p>
            <a:endParaRPr lang="en-CA" dirty="0"/>
          </a:p>
        </p:txBody>
      </p:sp>
      <p:grpSp>
        <p:nvGrpSpPr>
          <p:cNvPr id="14" name="Group 13">
            <a:extLst>
              <a:ext uri="{FF2B5EF4-FFF2-40B4-BE49-F238E27FC236}">
                <a16:creationId xmlns:a16="http://schemas.microsoft.com/office/drawing/2014/main" id="{D53F0532-70A9-414D-86A5-CF537C99AA2A}"/>
              </a:ext>
            </a:extLst>
          </p:cNvPr>
          <p:cNvGrpSpPr/>
          <p:nvPr/>
        </p:nvGrpSpPr>
        <p:grpSpPr>
          <a:xfrm>
            <a:off x="4349524" y="1952076"/>
            <a:ext cx="3543711" cy="4081960"/>
            <a:chOff x="4349524" y="1952076"/>
            <a:chExt cx="3543711" cy="4081960"/>
          </a:xfrm>
        </p:grpSpPr>
        <p:pic>
          <p:nvPicPr>
            <p:cNvPr id="7" name="Picture 6" descr="A picture containing text, map&#10;&#10;Description automatically generated">
              <a:extLst>
                <a:ext uri="{FF2B5EF4-FFF2-40B4-BE49-F238E27FC236}">
                  <a16:creationId xmlns:a16="http://schemas.microsoft.com/office/drawing/2014/main" id="{73D777AC-1C0E-4A9E-98FF-42A5EA79A292}"/>
                </a:ext>
              </a:extLst>
            </p:cNvPr>
            <p:cNvPicPr>
              <a:picLocks noChangeAspect="1"/>
            </p:cNvPicPr>
            <p:nvPr/>
          </p:nvPicPr>
          <p:blipFill>
            <a:blip r:embed="rId3"/>
            <a:stretch>
              <a:fillRect/>
            </a:stretch>
          </p:blipFill>
          <p:spPr>
            <a:xfrm>
              <a:off x="4349524" y="1952076"/>
              <a:ext cx="3543711" cy="4081960"/>
            </a:xfrm>
            <a:prstGeom prst="rect">
              <a:avLst/>
            </a:prstGeom>
          </p:spPr>
        </p:pic>
        <p:sp>
          <p:nvSpPr>
            <p:cNvPr id="3" name="Flowchart: Connector 2">
              <a:extLst>
                <a:ext uri="{FF2B5EF4-FFF2-40B4-BE49-F238E27FC236}">
                  <a16:creationId xmlns:a16="http://schemas.microsoft.com/office/drawing/2014/main" id="{C2D877DE-C58E-40BB-9024-F8AB9CC32E76}"/>
                </a:ext>
              </a:extLst>
            </p:cNvPr>
            <p:cNvSpPr/>
            <p:nvPr/>
          </p:nvSpPr>
          <p:spPr>
            <a:xfrm>
              <a:off x="5603905" y="3430428"/>
              <a:ext cx="98107" cy="103342"/>
            </a:xfrm>
            <a:prstGeom prst="flowChartConnector">
              <a:avLst/>
            </a:prstGeom>
            <a:solidFill>
              <a:schemeClr val="accent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Flowchart: Connector 5">
              <a:extLst>
                <a:ext uri="{FF2B5EF4-FFF2-40B4-BE49-F238E27FC236}">
                  <a16:creationId xmlns:a16="http://schemas.microsoft.com/office/drawing/2014/main" id="{57B20C39-9E92-4467-90A7-41019C30FE3C}"/>
                </a:ext>
              </a:extLst>
            </p:cNvPr>
            <p:cNvSpPr/>
            <p:nvPr/>
          </p:nvSpPr>
          <p:spPr>
            <a:xfrm>
              <a:off x="5733731" y="3043547"/>
              <a:ext cx="98107" cy="103342"/>
            </a:xfrm>
            <a:prstGeom prst="flowChartConnector">
              <a:avLst/>
            </a:prstGeom>
            <a:solidFill>
              <a:schemeClr val="accent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 name="Multiplication Sign 4">
              <a:extLst>
                <a:ext uri="{FF2B5EF4-FFF2-40B4-BE49-F238E27FC236}">
                  <a16:creationId xmlns:a16="http://schemas.microsoft.com/office/drawing/2014/main" id="{153343E5-39C9-4716-B6A1-34C1CEB392C9}"/>
                </a:ext>
              </a:extLst>
            </p:cNvPr>
            <p:cNvSpPr/>
            <p:nvPr/>
          </p:nvSpPr>
          <p:spPr>
            <a:xfrm>
              <a:off x="5289306" y="4105276"/>
              <a:ext cx="158994" cy="152400"/>
            </a:xfrm>
            <a:prstGeom prst="mathMultiply">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A3345CA8-49F3-4F39-B678-984CC57F3829}"/>
                </a:ext>
              </a:extLst>
            </p:cNvPr>
            <p:cNvSpPr/>
            <p:nvPr/>
          </p:nvSpPr>
          <p:spPr>
            <a:xfrm>
              <a:off x="4643561" y="3163276"/>
              <a:ext cx="79513" cy="87274"/>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1207EBCD-BE9C-463D-AC36-0B98BC24DC8B}"/>
                </a:ext>
              </a:extLst>
            </p:cNvPr>
            <p:cNvSpPr txBox="1"/>
            <p:nvPr/>
          </p:nvSpPr>
          <p:spPr>
            <a:xfrm>
              <a:off x="4643561" y="3114580"/>
              <a:ext cx="560568" cy="184666"/>
            </a:xfrm>
            <a:prstGeom prst="rect">
              <a:avLst/>
            </a:prstGeom>
            <a:noFill/>
          </p:spPr>
          <p:txBody>
            <a:bodyPr wrap="square" rtlCol="0">
              <a:spAutoFit/>
            </a:bodyPr>
            <a:lstStyle/>
            <a:p>
              <a:r>
                <a:rPr lang="en-CA" sz="600" dirty="0">
                  <a:latin typeface="Arial" panose="020B0604020202020204" pitchFamily="34" charset="0"/>
                  <a:cs typeface="Arial" panose="020B0604020202020204" pitchFamily="34" charset="0"/>
                </a:rPr>
                <a:t>Deer Lake</a:t>
              </a:r>
            </a:p>
          </p:txBody>
        </p:sp>
        <p:sp>
          <p:nvSpPr>
            <p:cNvPr id="11" name="Flowchart: Connector 10">
              <a:extLst>
                <a:ext uri="{FF2B5EF4-FFF2-40B4-BE49-F238E27FC236}">
                  <a16:creationId xmlns:a16="http://schemas.microsoft.com/office/drawing/2014/main" id="{94D8403D-56F9-4BF7-95F0-DC8719BEF6E0}"/>
                </a:ext>
              </a:extLst>
            </p:cNvPr>
            <p:cNvSpPr/>
            <p:nvPr/>
          </p:nvSpPr>
          <p:spPr>
            <a:xfrm>
              <a:off x="5270696" y="3756045"/>
              <a:ext cx="98107" cy="103342"/>
            </a:xfrm>
            <a:prstGeom prst="flowChartConnector">
              <a:avLst/>
            </a:prstGeom>
            <a:solidFill>
              <a:schemeClr val="accent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5A496860-D75D-4132-91B8-0480601EFB3D}"/>
                </a:ext>
              </a:extLst>
            </p:cNvPr>
            <p:cNvSpPr txBox="1"/>
            <p:nvPr/>
          </p:nvSpPr>
          <p:spPr>
            <a:xfrm>
              <a:off x="5295960" y="3715383"/>
              <a:ext cx="615890" cy="184666"/>
            </a:xfrm>
            <a:prstGeom prst="rect">
              <a:avLst/>
            </a:prstGeom>
            <a:noFill/>
          </p:spPr>
          <p:txBody>
            <a:bodyPr wrap="square" rtlCol="0">
              <a:spAutoFit/>
            </a:bodyPr>
            <a:lstStyle/>
            <a:p>
              <a:r>
                <a:rPr lang="en-CA" sz="600" b="1" dirty="0" err="1">
                  <a:latin typeface="Arial" panose="020B0604020202020204" pitchFamily="34" charset="0"/>
                  <a:cs typeface="Arial" panose="020B0604020202020204" pitchFamily="34" charset="0"/>
                </a:rPr>
                <a:t>Whitesand</a:t>
              </a:r>
              <a:endParaRPr lang="en-CA" sz="6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6091593-E8C3-4A90-AAE7-9BA612A97F55}"/>
                </a:ext>
              </a:extLst>
            </p:cNvPr>
            <p:cNvSpPr txBox="1"/>
            <p:nvPr/>
          </p:nvSpPr>
          <p:spPr>
            <a:xfrm>
              <a:off x="5346351" y="3202346"/>
              <a:ext cx="711322" cy="276999"/>
            </a:xfrm>
            <a:prstGeom prst="rect">
              <a:avLst/>
            </a:prstGeom>
            <a:noFill/>
          </p:spPr>
          <p:txBody>
            <a:bodyPr wrap="square" rtlCol="0">
              <a:spAutoFit/>
            </a:bodyPr>
            <a:lstStyle/>
            <a:p>
              <a:r>
                <a:rPr lang="en-CA" sz="600" b="1" dirty="0" err="1">
                  <a:latin typeface="Arial" panose="020B0604020202020204" pitchFamily="34" charset="0"/>
                  <a:cs typeface="Arial" panose="020B0604020202020204" pitchFamily="34" charset="0"/>
                </a:rPr>
                <a:t>Eabametoong</a:t>
              </a:r>
              <a:r>
                <a:rPr lang="en-CA" sz="600" b="1" dirty="0">
                  <a:latin typeface="Arial" panose="020B0604020202020204" pitchFamily="34" charset="0"/>
                  <a:cs typeface="Arial" panose="020B0604020202020204" pitchFamily="34" charset="0"/>
                </a:rPr>
                <a:t> (Fort Hope)</a:t>
              </a:r>
            </a:p>
          </p:txBody>
        </p:sp>
      </p:grpSp>
    </p:spTree>
    <p:extLst>
      <p:ext uri="{BB962C8B-B14F-4D97-AF65-F5344CB8AC3E}">
        <p14:creationId xmlns:p14="http://schemas.microsoft.com/office/powerpoint/2010/main" val="1031714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8350"/>
            <a:ext cx="8229600" cy="784597"/>
          </a:xfrm>
        </p:spPr>
        <p:txBody>
          <a:bodyPr/>
          <a:lstStyle/>
          <a:p>
            <a:r>
              <a:rPr lang="en-US" sz="3600" dirty="0">
                <a:solidFill>
                  <a:schemeClr val="tx2"/>
                </a:solidFill>
              </a:rPr>
              <a:t>Factors Influencing Education in the North</a:t>
            </a:r>
          </a:p>
        </p:txBody>
      </p:sp>
      <p:pic>
        <p:nvPicPr>
          <p:cNvPr id="4" name="Online Media 3">
            <a:hlinkClick r:id="" action="ppaction://media"/>
            <a:extLst>
              <a:ext uri="{FF2B5EF4-FFF2-40B4-BE49-F238E27FC236}">
                <a16:creationId xmlns:a16="http://schemas.microsoft.com/office/drawing/2014/main" id="{53CAA19A-7A84-4881-B4F3-12BCBACE5FC5}"/>
              </a:ext>
            </a:extLst>
          </p:cNvPr>
          <p:cNvPicPr>
            <a:picLocks noRot="1" noChangeAspect="1"/>
          </p:cNvPicPr>
          <p:nvPr>
            <a:videoFile r:link="rId1"/>
          </p:nvPr>
        </p:nvPicPr>
        <p:blipFill>
          <a:blip r:embed="rId4"/>
          <a:stretch>
            <a:fillRect/>
          </a:stretch>
        </p:blipFill>
        <p:spPr>
          <a:xfrm>
            <a:off x="307032" y="1396721"/>
            <a:ext cx="8529935" cy="4798088"/>
          </a:xfrm>
          <a:prstGeom prst="rect">
            <a:avLst/>
          </a:prstGeom>
        </p:spPr>
      </p:pic>
      <p:sp>
        <p:nvSpPr>
          <p:cNvPr id="3" name="TextBox 2">
            <a:extLst>
              <a:ext uri="{FF2B5EF4-FFF2-40B4-BE49-F238E27FC236}">
                <a16:creationId xmlns:a16="http://schemas.microsoft.com/office/drawing/2014/main" id="{9B915A84-E9E2-48CC-A2A9-592159F2C19C}"/>
              </a:ext>
            </a:extLst>
          </p:cNvPr>
          <p:cNvSpPr txBox="1"/>
          <p:nvPr/>
        </p:nvSpPr>
        <p:spPr>
          <a:xfrm>
            <a:off x="120580" y="6194809"/>
            <a:ext cx="8651631" cy="492443"/>
          </a:xfrm>
          <a:prstGeom prst="rect">
            <a:avLst/>
          </a:prstGeom>
          <a:noFill/>
        </p:spPr>
        <p:txBody>
          <a:bodyPr wrap="square" rtlCol="0">
            <a:spAutoFit/>
          </a:bodyPr>
          <a:lstStyle/>
          <a:p>
            <a:r>
              <a:rPr lang="en-CA" sz="800" dirty="0"/>
              <a:t>CBC News: The National. (2017, November 13). </a:t>
            </a:r>
            <a:r>
              <a:rPr lang="en-CA" sz="800" i="1" dirty="0"/>
              <a:t>First Nations families weigh children’s education vs. safety</a:t>
            </a:r>
            <a:r>
              <a:rPr lang="en-CA" sz="800" dirty="0"/>
              <a:t> [Video file]. Retrieved from  https://www.youtube.com/watch?v=x9iTBSPSE3U</a:t>
            </a:r>
          </a:p>
          <a:p>
            <a:endParaRPr lang="en-CA" dirty="0"/>
          </a:p>
        </p:txBody>
      </p:sp>
    </p:spTree>
    <p:extLst>
      <p:ext uri="{BB962C8B-B14F-4D97-AF65-F5344CB8AC3E}">
        <p14:creationId xmlns:p14="http://schemas.microsoft.com/office/powerpoint/2010/main" val="608731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4B6DCA-4F47-4A5C-AFBF-8AC44DF33CC5}"/>
              </a:ext>
            </a:extLst>
          </p:cNvPr>
          <p:cNvSpPr>
            <a:spLocks noGrp="1"/>
          </p:cNvSpPr>
          <p:nvPr>
            <p:ph type="title"/>
          </p:nvPr>
        </p:nvSpPr>
        <p:spPr>
          <a:xfrm>
            <a:off x="457199" y="738397"/>
            <a:ext cx="8229600" cy="784597"/>
          </a:xfrm>
        </p:spPr>
        <p:txBody>
          <a:bodyPr/>
          <a:lstStyle/>
          <a:p>
            <a:r>
              <a:rPr lang="en-US" sz="3600" dirty="0">
                <a:solidFill>
                  <a:schemeClr val="tx2"/>
                </a:solidFill>
              </a:rPr>
              <a:t>Factors Influencing Education in the North</a:t>
            </a:r>
          </a:p>
        </p:txBody>
      </p:sp>
      <p:pic>
        <p:nvPicPr>
          <p:cNvPr id="6" name="Online Media 5">
            <a:hlinkClick r:id="" action="ppaction://media"/>
            <a:extLst>
              <a:ext uri="{FF2B5EF4-FFF2-40B4-BE49-F238E27FC236}">
                <a16:creationId xmlns:a16="http://schemas.microsoft.com/office/drawing/2014/main" id="{ED9A95C7-138E-45D2-820E-252C71C06B13}"/>
              </a:ext>
            </a:extLst>
          </p:cNvPr>
          <p:cNvPicPr>
            <a:picLocks noRot="1" noChangeAspect="1"/>
          </p:cNvPicPr>
          <p:nvPr>
            <a:videoFile r:link="rId1"/>
          </p:nvPr>
        </p:nvPicPr>
        <p:blipFill>
          <a:blip r:embed="rId3"/>
          <a:stretch>
            <a:fillRect/>
          </a:stretch>
        </p:blipFill>
        <p:spPr>
          <a:xfrm>
            <a:off x="298101" y="1396721"/>
            <a:ext cx="8547798" cy="4808136"/>
          </a:xfrm>
          <a:prstGeom prst="rect">
            <a:avLst/>
          </a:prstGeom>
        </p:spPr>
      </p:pic>
      <p:sp>
        <p:nvSpPr>
          <p:cNvPr id="4" name="TextBox 3">
            <a:extLst>
              <a:ext uri="{FF2B5EF4-FFF2-40B4-BE49-F238E27FC236}">
                <a16:creationId xmlns:a16="http://schemas.microsoft.com/office/drawing/2014/main" id="{BC5F6A7D-C54F-4FF2-957F-A88796C6A3C8}"/>
              </a:ext>
            </a:extLst>
          </p:cNvPr>
          <p:cNvSpPr txBox="1"/>
          <p:nvPr/>
        </p:nvSpPr>
        <p:spPr>
          <a:xfrm>
            <a:off x="120580" y="6194809"/>
            <a:ext cx="8651631" cy="492443"/>
          </a:xfrm>
          <a:prstGeom prst="rect">
            <a:avLst/>
          </a:prstGeom>
          <a:noFill/>
        </p:spPr>
        <p:txBody>
          <a:bodyPr wrap="square" rtlCol="0">
            <a:spAutoFit/>
          </a:bodyPr>
          <a:lstStyle/>
          <a:p>
            <a:r>
              <a:rPr lang="en-CA" sz="800" dirty="0"/>
              <a:t>CBC News: The National. (2017, November 13). </a:t>
            </a:r>
            <a:r>
              <a:rPr lang="en-CA" sz="800" i="1" dirty="0"/>
              <a:t>First Nations families weigh children’s education vs. safety</a:t>
            </a:r>
            <a:r>
              <a:rPr lang="en-CA" sz="800" dirty="0"/>
              <a:t> [Video file]. Retrieved from  https://www.youtube.com/watch?v=x9iTBSPSE3U</a:t>
            </a:r>
          </a:p>
          <a:p>
            <a:endParaRPr lang="en-CA" dirty="0"/>
          </a:p>
        </p:txBody>
      </p:sp>
    </p:spTree>
    <p:extLst>
      <p:ext uri="{BB962C8B-B14F-4D97-AF65-F5344CB8AC3E}">
        <p14:creationId xmlns:p14="http://schemas.microsoft.com/office/powerpoint/2010/main" val="4114933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4FB9-1B84-4B4E-A666-D79D54D8C942}"/>
              </a:ext>
            </a:extLst>
          </p:cNvPr>
          <p:cNvSpPr>
            <a:spLocks noGrp="1"/>
          </p:cNvSpPr>
          <p:nvPr>
            <p:ph type="title"/>
          </p:nvPr>
        </p:nvSpPr>
        <p:spPr/>
        <p:txBody>
          <a:bodyPr/>
          <a:lstStyle/>
          <a:p>
            <a:r>
              <a:rPr lang="en-CA" sz="3600" dirty="0">
                <a:solidFill>
                  <a:schemeClr val="tx2"/>
                </a:solidFill>
              </a:rPr>
              <a:t>Locally Developed Mathematics (</a:t>
            </a:r>
            <a:r>
              <a:rPr lang="en-CA" sz="3600" dirty="0" err="1">
                <a:solidFill>
                  <a:schemeClr val="tx2"/>
                </a:solidFill>
              </a:rPr>
              <a:t>LDM</a:t>
            </a:r>
            <a:r>
              <a:rPr lang="en-CA" sz="3600" dirty="0">
                <a:solidFill>
                  <a:schemeClr val="tx2"/>
                </a:solidFill>
              </a:rPr>
              <a:t>)</a:t>
            </a:r>
          </a:p>
        </p:txBody>
      </p:sp>
      <p:sp>
        <p:nvSpPr>
          <p:cNvPr id="3" name="Content Placeholder 2">
            <a:extLst>
              <a:ext uri="{FF2B5EF4-FFF2-40B4-BE49-F238E27FC236}">
                <a16:creationId xmlns:a16="http://schemas.microsoft.com/office/drawing/2014/main" id="{7D658555-306A-43A9-AAEC-3710F54EEDE5}"/>
              </a:ext>
            </a:extLst>
          </p:cNvPr>
          <p:cNvSpPr>
            <a:spLocks noGrp="1"/>
          </p:cNvSpPr>
          <p:nvPr>
            <p:ph idx="1"/>
          </p:nvPr>
        </p:nvSpPr>
        <p:spPr/>
        <p:txBody>
          <a:bodyPr/>
          <a:lstStyle/>
          <a:p>
            <a:pPr fontAlgn="base">
              <a:spcBef>
                <a:spcPts val="0"/>
              </a:spcBef>
              <a:spcAft>
                <a:spcPts val="1200"/>
              </a:spcAft>
            </a:pPr>
            <a:r>
              <a:rPr lang="en-US" sz="2000" dirty="0">
                <a:solidFill>
                  <a:schemeClr val="tx2"/>
                </a:solidFill>
              </a:rPr>
              <a:t>Implications of lack of provincial testing</a:t>
            </a:r>
          </a:p>
          <a:p>
            <a:pPr fontAlgn="base">
              <a:spcBef>
                <a:spcPts val="0"/>
              </a:spcBef>
              <a:spcAft>
                <a:spcPts val="1200"/>
              </a:spcAft>
            </a:pPr>
            <a:r>
              <a:rPr lang="en-US" sz="2000" dirty="0">
                <a:solidFill>
                  <a:schemeClr val="tx2"/>
                </a:solidFill>
              </a:rPr>
              <a:t>Individualized curriculum(?)</a:t>
            </a:r>
          </a:p>
          <a:p>
            <a:pPr fontAlgn="base">
              <a:spcBef>
                <a:spcPts val="0"/>
              </a:spcBef>
              <a:spcAft>
                <a:spcPts val="1200"/>
              </a:spcAft>
            </a:pPr>
            <a:r>
              <a:rPr lang="en-US" sz="2000" dirty="0">
                <a:solidFill>
                  <a:schemeClr val="tx2"/>
                </a:solidFill>
              </a:rPr>
              <a:t>Minimal resources available</a:t>
            </a:r>
          </a:p>
          <a:p>
            <a:pPr fontAlgn="base">
              <a:spcBef>
                <a:spcPts val="0"/>
              </a:spcBef>
              <a:spcAft>
                <a:spcPts val="1200"/>
              </a:spcAft>
            </a:pPr>
            <a:r>
              <a:rPr lang="en-US" sz="2000" dirty="0">
                <a:solidFill>
                  <a:schemeClr val="tx2"/>
                </a:solidFill>
              </a:rPr>
              <a:t>Larger range of student abilities than in </a:t>
            </a:r>
            <a:r>
              <a:rPr lang="en-US" sz="2000" i="1" dirty="0">
                <a:solidFill>
                  <a:schemeClr val="tx2"/>
                </a:solidFill>
              </a:rPr>
              <a:t>any other </a:t>
            </a:r>
            <a:r>
              <a:rPr lang="en-US" sz="2000" dirty="0">
                <a:solidFill>
                  <a:schemeClr val="tx2"/>
                </a:solidFill>
              </a:rPr>
              <a:t>course</a:t>
            </a:r>
          </a:p>
          <a:p>
            <a:pPr fontAlgn="base">
              <a:spcBef>
                <a:spcPts val="0"/>
              </a:spcBef>
              <a:spcAft>
                <a:spcPts val="1200"/>
              </a:spcAft>
            </a:pPr>
            <a:r>
              <a:rPr lang="en-US" sz="2000" dirty="0">
                <a:solidFill>
                  <a:schemeClr val="tx2"/>
                </a:solidFill>
              </a:rPr>
              <a:t>Students face difficult external factors</a:t>
            </a:r>
          </a:p>
          <a:p>
            <a:pPr marL="0" indent="0">
              <a:buNone/>
            </a:pPr>
            <a:endParaRPr lang="en-CA" dirty="0"/>
          </a:p>
        </p:txBody>
      </p:sp>
      <p:pic>
        <p:nvPicPr>
          <p:cNvPr id="12" name="Graphic 11" descr="Books on Shelf">
            <a:extLst>
              <a:ext uri="{FF2B5EF4-FFF2-40B4-BE49-F238E27FC236}">
                <a16:creationId xmlns:a16="http://schemas.microsoft.com/office/drawing/2014/main" id="{A90DCAEF-E730-479F-8B53-783C31A338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0029" y="4643593"/>
            <a:ext cx="1318847" cy="1318847"/>
          </a:xfrm>
          <a:prstGeom prst="rect">
            <a:avLst/>
          </a:prstGeom>
        </p:spPr>
      </p:pic>
      <p:pic>
        <p:nvPicPr>
          <p:cNvPr id="14" name="Graphic 13" descr="Books">
            <a:extLst>
              <a:ext uri="{FF2B5EF4-FFF2-40B4-BE49-F238E27FC236}">
                <a16:creationId xmlns:a16="http://schemas.microsoft.com/office/drawing/2014/main" id="{EF4F2360-62BB-4EFA-A523-3330C81C6C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76957" y="4693015"/>
            <a:ext cx="1318847" cy="1318847"/>
          </a:xfrm>
          <a:prstGeom prst="rect">
            <a:avLst/>
          </a:prstGeom>
        </p:spPr>
      </p:pic>
      <p:pic>
        <p:nvPicPr>
          <p:cNvPr id="16" name="Graphic 15" descr="Pencil">
            <a:extLst>
              <a:ext uri="{FF2B5EF4-FFF2-40B4-BE49-F238E27FC236}">
                <a16:creationId xmlns:a16="http://schemas.microsoft.com/office/drawing/2014/main" id="{67176A5C-5A5E-4238-A1D3-BA455C6C85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1266" y="4810403"/>
            <a:ext cx="914400" cy="914400"/>
          </a:xfrm>
          <a:prstGeom prst="rect">
            <a:avLst/>
          </a:prstGeom>
        </p:spPr>
      </p:pic>
    </p:spTree>
    <p:extLst>
      <p:ext uri="{BB962C8B-B14F-4D97-AF65-F5344CB8AC3E}">
        <p14:creationId xmlns:p14="http://schemas.microsoft.com/office/powerpoint/2010/main" val="48585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6990B-6886-4CAD-8E9B-BB88CD4A2DAC}"/>
              </a:ext>
            </a:extLst>
          </p:cNvPr>
          <p:cNvSpPr>
            <a:spLocks noGrp="1"/>
          </p:cNvSpPr>
          <p:nvPr>
            <p:ph type="title"/>
          </p:nvPr>
        </p:nvSpPr>
        <p:spPr/>
        <p:txBody>
          <a:bodyPr/>
          <a:lstStyle/>
          <a:p>
            <a:r>
              <a:rPr lang="en-CA" sz="3200" dirty="0">
                <a:solidFill>
                  <a:schemeClr val="tx2"/>
                </a:solidFill>
              </a:rPr>
              <a:t>General Learning Strategies (GLS) Transitions</a:t>
            </a:r>
          </a:p>
        </p:txBody>
      </p:sp>
      <p:sp>
        <p:nvSpPr>
          <p:cNvPr id="3" name="Content Placeholder 2">
            <a:extLst>
              <a:ext uri="{FF2B5EF4-FFF2-40B4-BE49-F238E27FC236}">
                <a16:creationId xmlns:a16="http://schemas.microsoft.com/office/drawing/2014/main" id="{5A909ED8-C9A8-46DF-8A90-2D7E59F661AA}"/>
              </a:ext>
            </a:extLst>
          </p:cNvPr>
          <p:cNvSpPr>
            <a:spLocks noGrp="1"/>
          </p:cNvSpPr>
          <p:nvPr>
            <p:ph idx="1"/>
          </p:nvPr>
        </p:nvSpPr>
        <p:spPr>
          <a:xfrm>
            <a:off x="457200" y="1938337"/>
            <a:ext cx="8229600" cy="3726551"/>
          </a:xfrm>
        </p:spPr>
        <p:txBody>
          <a:bodyPr/>
          <a:lstStyle/>
          <a:p>
            <a:pPr>
              <a:spcBef>
                <a:spcPts val="0"/>
              </a:spcBef>
              <a:spcAft>
                <a:spcPts val="1200"/>
              </a:spcAft>
            </a:pPr>
            <a:r>
              <a:rPr lang="en-CA" sz="2000" dirty="0">
                <a:solidFill>
                  <a:schemeClr val="tx2"/>
                </a:solidFill>
              </a:rPr>
              <a:t>Pilot project on recommendation of one school’s department head</a:t>
            </a:r>
          </a:p>
          <a:p>
            <a:pPr>
              <a:spcBef>
                <a:spcPts val="0"/>
              </a:spcBef>
              <a:spcAft>
                <a:spcPts val="1200"/>
              </a:spcAft>
            </a:pPr>
            <a:r>
              <a:rPr lang="en-CA" sz="2000" dirty="0">
                <a:solidFill>
                  <a:schemeClr val="tx2"/>
                </a:solidFill>
              </a:rPr>
              <a:t>The goal is closing literacy and numeracy gaps for students transitioning to Grade 9 </a:t>
            </a:r>
          </a:p>
          <a:p>
            <a:pPr>
              <a:spcBef>
                <a:spcPts val="0"/>
              </a:spcBef>
              <a:spcAft>
                <a:spcPts val="1200"/>
              </a:spcAft>
            </a:pPr>
            <a:r>
              <a:rPr lang="en-CA" sz="2000" dirty="0">
                <a:solidFill>
                  <a:schemeClr val="tx2"/>
                </a:solidFill>
              </a:rPr>
              <a:t>Focus on social and behavioural aspects of high school</a:t>
            </a:r>
          </a:p>
          <a:p>
            <a:pPr>
              <a:spcBef>
                <a:spcPts val="0"/>
              </a:spcBef>
              <a:spcAft>
                <a:spcPts val="1200"/>
              </a:spcAft>
            </a:pPr>
            <a:r>
              <a:rPr lang="en-CA" sz="2000" dirty="0">
                <a:solidFill>
                  <a:schemeClr val="tx2"/>
                </a:solidFill>
              </a:rPr>
              <a:t>Acts as a safe space for those who would like to pursue an Applied or LDM credit, but are overwhelmed by the classroom environment</a:t>
            </a:r>
          </a:p>
          <a:p>
            <a:pPr>
              <a:spcBef>
                <a:spcPts val="0"/>
              </a:spcBef>
              <a:spcAft>
                <a:spcPts val="1200"/>
              </a:spcAft>
            </a:pPr>
            <a:r>
              <a:rPr lang="en-CA" sz="2000" dirty="0">
                <a:solidFill>
                  <a:schemeClr val="tx2"/>
                </a:solidFill>
              </a:rPr>
              <a:t>Course starts with 0 enrolment, and teacher invites those students who need this space</a:t>
            </a:r>
          </a:p>
          <a:p>
            <a:pPr>
              <a:spcBef>
                <a:spcPts val="0"/>
              </a:spcBef>
              <a:spcAft>
                <a:spcPts val="1200"/>
              </a:spcAft>
            </a:pPr>
            <a:r>
              <a:rPr lang="en-CA" sz="2000" dirty="0">
                <a:solidFill>
                  <a:schemeClr val="tx2"/>
                </a:solidFill>
              </a:rPr>
              <a:t>Runs at the same time as Grade 9 LDM, Applied and Academic classes so possible transfer is easy</a:t>
            </a:r>
          </a:p>
        </p:txBody>
      </p:sp>
    </p:spTree>
    <p:extLst>
      <p:ext uri="{BB962C8B-B14F-4D97-AF65-F5344CB8AC3E}">
        <p14:creationId xmlns:p14="http://schemas.microsoft.com/office/powerpoint/2010/main" val="2927165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EF906-79B0-4813-8B63-C1612259EDBC}"/>
              </a:ext>
            </a:extLst>
          </p:cNvPr>
          <p:cNvSpPr>
            <a:spLocks noGrp="1"/>
          </p:cNvSpPr>
          <p:nvPr>
            <p:ph type="title"/>
          </p:nvPr>
        </p:nvSpPr>
        <p:spPr/>
        <p:txBody>
          <a:bodyPr/>
          <a:lstStyle/>
          <a:p>
            <a:r>
              <a:rPr lang="en-CA" sz="3600" dirty="0">
                <a:solidFill>
                  <a:schemeClr val="tx2"/>
                </a:solidFill>
              </a:rPr>
              <a:t>Research Context</a:t>
            </a:r>
          </a:p>
        </p:txBody>
      </p:sp>
      <p:sp>
        <p:nvSpPr>
          <p:cNvPr id="3" name="Content Placeholder 2">
            <a:extLst>
              <a:ext uri="{FF2B5EF4-FFF2-40B4-BE49-F238E27FC236}">
                <a16:creationId xmlns:a16="http://schemas.microsoft.com/office/drawing/2014/main" id="{4DD7FB03-DBA5-4659-A420-DFB770BBDED5}"/>
              </a:ext>
            </a:extLst>
          </p:cNvPr>
          <p:cNvSpPr>
            <a:spLocks noGrp="1"/>
          </p:cNvSpPr>
          <p:nvPr>
            <p:ph idx="1"/>
          </p:nvPr>
        </p:nvSpPr>
        <p:spPr>
          <a:xfrm>
            <a:off x="457200" y="1786962"/>
            <a:ext cx="8229600" cy="3726551"/>
          </a:xfrm>
        </p:spPr>
        <p:txBody>
          <a:bodyPr/>
          <a:lstStyle/>
          <a:p>
            <a:pPr fontAlgn="base"/>
            <a:r>
              <a:rPr lang="en-US" sz="2000" dirty="0">
                <a:solidFill>
                  <a:schemeClr val="tx2"/>
                </a:solidFill>
              </a:rPr>
              <a:t>We have been developing relationships with students and teachers for 2 years.</a:t>
            </a:r>
          </a:p>
          <a:p>
            <a:pPr fontAlgn="base"/>
            <a:r>
              <a:rPr lang="en-US" sz="2000" dirty="0">
                <a:solidFill>
                  <a:schemeClr val="tx2"/>
                </a:solidFill>
              </a:rPr>
              <a:t>Estimated total of classroom observation and participation hours: 230</a:t>
            </a:r>
          </a:p>
          <a:p>
            <a:pPr fontAlgn="base"/>
            <a:r>
              <a:rPr lang="en-US" sz="2000" dirty="0">
                <a:solidFill>
                  <a:schemeClr val="tx2"/>
                </a:solidFill>
              </a:rPr>
              <a:t>Observed and participated in 3 Grade 9 LDM courses and 2 GLS courses amongst 3 researchers, at least on a weekly basis</a:t>
            </a:r>
            <a:endParaRPr lang="en-US" sz="1600" dirty="0">
              <a:solidFill>
                <a:schemeClr val="tx2"/>
              </a:solidFill>
            </a:endParaRPr>
          </a:p>
          <a:p>
            <a:endParaRPr lang="en-CA" dirty="0"/>
          </a:p>
        </p:txBody>
      </p:sp>
      <p:pic>
        <p:nvPicPr>
          <p:cNvPr id="4" name="Picture 3">
            <a:extLst>
              <a:ext uri="{FF2B5EF4-FFF2-40B4-BE49-F238E27FC236}">
                <a16:creationId xmlns:a16="http://schemas.microsoft.com/office/drawing/2014/main" id="{E41955CE-EE44-4863-B310-F03005D77CCB}"/>
              </a:ext>
            </a:extLst>
          </p:cNvPr>
          <p:cNvPicPr>
            <a:picLocks noChangeAspect="1"/>
          </p:cNvPicPr>
          <p:nvPr/>
        </p:nvPicPr>
        <p:blipFill>
          <a:blip r:embed="rId3"/>
          <a:stretch>
            <a:fillRect/>
          </a:stretch>
        </p:blipFill>
        <p:spPr>
          <a:xfrm>
            <a:off x="2726531" y="3735475"/>
            <a:ext cx="3690938" cy="2076152"/>
          </a:xfrm>
          <a:prstGeom prst="rect">
            <a:avLst/>
          </a:prstGeom>
        </p:spPr>
      </p:pic>
      <p:sp>
        <p:nvSpPr>
          <p:cNvPr id="5" name="TextBox 4">
            <a:extLst>
              <a:ext uri="{FF2B5EF4-FFF2-40B4-BE49-F238E27FC236}">
                <a16:creationId xmlns:a16="http://schemas.microsoft.com/office/drawing/2014/main" id="{31F795B5-9B41-45A8-B9DA-FB29ACF7EA60}"/>
              </a:ext>
            </a:extLst>
          </p:cNvPr>
          <p:cNvSpPr txBox="1"/>
          <p:nvPr/>
        </p:nvSpPr>
        <p:spPr>
          <a:xfrm>
            <a:off x="266281" y="6064180"/>
            <a:ext cx="8380326" cy="276999"/>
          </a:xfrm>
          <a:prstGeom prst="rect">
            <a:avLst/>
          </a:prstGeom>
          <a:noFill/>
        </p:spPr>
        <p:txBody>
          <a:bodyPr wrap="square" rtlCol="0">
            <a:spAutoFit/>
          </a:bodyPr>
          <a:lstStyle/>
          <a:p>
            <a:r>
              <a:rPr lang="en-US" sz="1200" dirty="0" err="1"/>
              <a:t>BACP</a:t>
            </a:r>
            <a:r>
              <a:rPr lang="en-US" sz="1200" dirty="0"/>
              <a:t>. (n.d.). </a:t>
            </a:r>
            <a:r>
              <a:rPr lang="en-US" sz="1200" i="1" dirty="0"/>
              <a:t>Research resources </a:t>
            </a:r>
            <a:r>
              <a:rPr lang="en-US" sz="1200" dirty="0"/>
              <a:t>[Image]. Retrieved from https://www.bacp.co.uk/events-and-resources/research/</a:t>
            </a:r>
            <a:endParaRPr lang="en-CA" sz="1200" dirty="0"/>
          </a:p>
        </p:txBody>
      </p:sp>
    </p:spTree>
    <p:extLst>
      <p:ext uri="{BB962C8B-B14F-4D97-AF65-F5344CB8AC3E}">
        <p14:creationId xmlns:p14="http://schemas.microsoft.com/office/powerpoint/2010/main" val="2229584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47159-9A8A-4F33-9825-CD1FA9112405}"/>
              </a:ext>
            </a:extLst>
          </p:cNvPr>
          <p:cNvSpPr>
            <a:spLocks noGrp="1"/>
          </p:cNvSpPr>
          <p:nvPr>
            <p:ph type="title"/>
          </p:nvPr>
        </p:nvSpPr>
        <p:spPr/>
        <p:txBody>
          <a:bodyPr/>
          <a:lstStyle/>
          <a:p>
            <a:r>
              <a:rPr lang="en-CA" sz="3600" dirty="0">
                <a:solidFill>
                  <a:schemeClr val="tx2"/>
                </a:solidFill>
              </a:rPr>
              <a:t>Research Questions</a:t>
            </a:r>
          </a:p>
        </p:txBody>
      </p:sp>
      <p:sp>
        <p:nvSpPr>
          <p:cNvPr id="3" name="Content Placeholder 2">
            <a:extLst>
              <a:ext uri="{FF2B5EF4-FFF2-40B4-BE49-F238E27FC236}">
                <a16:creationId xmlns:a16="http://schemas.microsoft.com/office/drawing/2014/main" id="{B355A98D-61FB-4FAE-91C6-7712940CE02D}"/>
              </a:ext>
            </a:extLst>
          </p:cNvPr>
          <p:cNvSpPr>
            <a:spLocks noGrp="1"/>
          </p:cNvSpPr>
          <p:nvPr>
            <p:ph idx="1"/>
          </p:nvPr>
        </p:nvSpPr>
        <p:spPr>
          <a:xfrm>
            <a:off x="508782" y="1792238"/>
            <a:ext cx="8229600" cy="3726551"/>
          </a:xfrm>
        </p:spPr>
        <p:txBody>
          <a:bodyPr/>
          <a:lstStyle/>
          <a:p>
            <a:pPr marL="0" indent="0">
              <a:spcAft>
                <a:spcPts val="600"/>
              </a:spcAft>
              <a:buNone/>
            </a:pPr>
            <a:r>
              <a:rPr lang="en-US" sz="2400" dirty="0">
                <a:solidFill>
                  <a:schemeClr val="tx2"/>
                </a:solidFill>
              </a:rPr>
              <a:t>1. How can teachers be better supported to deliver the Grade 9 Locally Developed and transitions courses to these high needs students?</a:t>
            </a:r>
          </a:p>
          <a:p>
            <a:pPr marL="0" indent="0">
              <a:spcAft>
                <a:spcPts val="600"/>
              </a:spcAft>
              <a:buNone/>
            </a:pPr>
            <a:r>
              <a:rPr lang="en-US" sz="2400" dirty="0">
                <a:solidFill>
                  <a:schemeClr val="tx2"/>
                </a:solidFill>
              </a:rPr>
              <a:t>2. How do student needs align or differ with those in other mathematics courses?</a:t>
            </a:r>
          </a:p>
          <a:p>
            <a:pPr marL="0" indent="0">
              <a:spcAft>
                <a:spcPts val="600"/>
              </a:spcAft>
              <a:buNone/>
            </a:pPr>
            <a:r>
              <a:rPr lang="en-US" sz="2400" dirty="0">
                <a:solidFill>
                  <a:schemeClr val="tx2"/>
                </a:solidFill>
              </a:rPr>
              <a:t>3. Does the introduction of Indigenized and decolonized mathematics content increase student engagement in these courses, and if so, how?</a:t>
            </a:r>
            <a:endParaRPr lang="en-CA" sz="2400" dirty="0">
              <a:solidFill>
                <a:schemeClr val="tx2"/>
              </a:solidFill>
            </a:endParaRPr>
          </a:p>
        </p:txBody>
      </p:sp>
    </p:spTree>
    <p:extLst>
      <p:ext uri="{BB962C8B-B14F-4D97-AF65-F5344CB8AC3E}">
        <p14:creationId xmlns:p14="http://schemas.microsoft.com/office/powerpoint/2010/main" val="3674009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7D531-3E80-47EC-B2EC-7FE026515FE7}"/>
              </a:ext>
            </a:extLst>
          </p:cNvPr>
          <p:cNvSpPr>
            <a:spLocks noGrp="1"/>
          </p:cNvSpPr>
          <p:nvPr>
            <p:ph type="title"/>
          </p:nvPr>
        </p:nvSpPr>
        <p:spPr/>
        <p:txBody>
          <a:bodyPr/>
          <a:lstStyle/>
          <a:p>
            <a:r>
              <a:rPr lang="en-CA" sz="3600" dirty="0">
                <a:solidFill>
                  <a:schemeClr val="tx2"/>
                </a:solidFill>
              </a:rPr>
              <a:t>Relationships</a:t>
            </a:r>
          </a:p>
        </p:txBody>
      </p:sp>
      <p:sp>
        <p:nvSpPr>
          <p:cNvPr id="3" name="Content Placeholder 2">
            <a:extLst>
              <a:ext uri="{FF2B5EF4-FFF2-40B4-BE49-F238E27FC236}">
                <a16:creationId xmlns:a16="http://schemas.microsoft.com/office/drawing/2014/main" id="{15EAF957-557F-49C2-A72D-88C4672E949D}"/>
              </a:ext>
            </a:extLst>
          </p:cNvPr>
          <p:cNvSpPr>
            <a:spLocks noGrp="1"/>
          </p:cNvSpPr>
          <p:nvPr>
            <p:ph idx="1"/>
          </p:nvPr>
        </p:nvSpPr>
        <p:spPr>
          <a:xfrm>
            <a:off x="457200" y="1838325"/>
            <a:ext cx="8154893" cy="3726551"/>
          </a:xfrm>
        </p:spPr>
        <p:txBody>
          <a:bodyPr/>
          <a:lstStyle/>
          <a:p>
            <a:pPr>
              <a:spcAft>
                <a:spcPts val="1200"/>
              </a:spcAft>
            </a:pPr>
            <a:r>
              <a:rPr lang="en-CA" sz="2000" dirty="0">
                <a:solidFill>
                  <a:schemeClr val="tx2"/>
                </a:solidFill>
              </a:rPr>
              <a:t>Teacher-student relationships are </a:t>
            </a:r>
            <a:r>
              <a:rPr lang="en-CA" sz="2000" b="1" i="1" dirty="0">
                <a:solidFill>
                  <a:schemeClr val="tx2"/>
                </a:solidFill>
              </a:rPr>
              <a:t>critical</a:t>
            </a:r>
            <a:r>
              <a:rPr lang="en-CA" sz="2000" dirty="0">
                <a:solidFill>
                  <a:schemeClr val="tx2"/>
                </a:solidFill>
              </a:rPr>
              <a:t> to success in Grade 9 </a:t>
            </a:r>
            <a:r>
              <a:rPr lang="en-CA" sz="2000" dirty="0" err="1">
                <a:solidFill>
                  <a:schemeClr val="tx2"/>
                </a:solidFill>
              </a:rPr>
              <a:t>LDM</a:t>
            </a:r>
            <a:endParaRPr lang="en-CA" sz="2000" dirty="0">
              <a:solidFill>
                <a:schemeClr val="tx2"/>
              </a:solidFill>
            </a:endParaRPr>
          </a:p>
          <a:p>
            <a:pPr>
              <a:spcAft>
                <a:spcPts val="1200"/>
              </a:spcAft>
            </a:pPr>
            <a:r>
              <a:rPr lang="en-US" sz="2000" i="1" dirty="0">
                <a:solidFill>
                  <a:schemeClr val="tx2"/>
                </a:solidFill>
              </a:rPr>
              <a:t>“[Relationships are] very important, I think that’s half of it. If the kids know that you truly care about them and you want their best interest then the kids will be more willing to do things for you, they’ll feel comfortable with you. You don’t realize what impact you’re having on them at the time and sometimes you’re like “I don’t feel like I’m doing anything”. But sometimes after the fact… when you have conversations with them after and they come up to you or—because it’s hard to really reflect while you’re in the moment if you have made a difference” (Interview 2: Janice)</a:t>
            </a:r>
            <a:endParaRPr lang="en-US" sz="1600" i="1" dirty="0">
              <a:solidFill>
                <a:schemeClr val="tx2"/>
              </a:solidFill>
            </a:endParaRPr>
          </a:p>
          <a:p>
            <a:pPr marL="0" indent="0">
              <a:buNone/>
            </a:pPr>
            <a:endParaRPr lang="en-CA" sz="2400" dirty="0">
              <a:solidFill>
                <a:schemeClr val="tx2"/>
              </a:solidFill>
            </a:endParaRPr>
          </a:p>
        </p:txBody>
      </p:sp>
      <p:pic>
        <p:nvPicPr>
          <p:cNvPr id="5" name="Picture 4">
            <a:extLst>
              <a:ext uri="{FF2B5EF4-FFF2-40B4-BE49-F238E27FC236}">
                <a16:creationId xmlns:a16="http://schemas.microsoft.com/office/drawing/2014/main" id="{3C11DCC0-469D-4FB9-8C51-DB13402B6D9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12" b="98777" l="3125" r="99219">
                        <a14:foregroundMark x1="3125" y1="19572" x2="3125" y2="19572"/>
                        <a14:foregroundMark x1="19141" y1="6728" x2="19141" y2="6728"/>
                        <a14:foregroundMark x1="14453" y1="1223" x2="14453" y2="1223"/>
                        <a14:foregroundMark x1="88672" y1="92661" x2="88672" y2="92661"/>
                        <a14:foregroundMark x1="91602" y1="64220" x2="91602" y2="64220"/>
                        <a14:foregroundMark x1="95898" y1="79511" x2="95898" y2="79511"/>
                        <a14:foregroundMark x1="95898" y1="79511" x2="95898" y2="79511"/>
                        <a14:foregroundMark x1="84180" y1="98777" x2="84180" y2="98777"/>
                        <a14:foregroundMark x1="99219" y1="74924" x2="99219" y2="74924"/>
                      </a14:backgroundRemoval>
                    </a14:imgEffect>
                  </a14:imgLayer>
                </a14:imgProps>
              </a:ext>
            </a:extLst>
          </a:blip>
          <a:stretch>
            <a:fillRect/>
          </a:stretch>
        </p:blipFill>
        <p:spPr>
          <a:xfrm rot="20402404">
            <a:off x="6415750" y="4773360"/>
            <a:ext cx="2104821" cy="1344290"/>
          </a:xfrm>
          <a:prstGeom prst="rect">
            <a:avLst/>
          </a:prstGeom>
        </p:spPr>
      </p:pic>
      <p:sp>
        <p:nvSpPr>
          <p:cNvPr id="4" name="TextBox 3">
            <a:extLst>
              <a:ext uri="{FF2B5EF4-FFF2-40B4-BE49-F238E27FC236}">
                <a16:creationId xmlns:a16="http://schemas.microsoft.com/office/drawing/2014/main" id="{EC37C9EE-AE55-4E03-AC2A-1229AB2F5200}"/>
              </a:ext>
            </a:extLst>
          </p:cNvPr>
          <p:cNvSpPr txBox="1"/>
          <p:nvPr/>
        </p:nvSpPr>
        <p:spPr>
          <a:xfrm>
            <a:off x="241160" y="5963697"/>
            <a:ext cx="8596365" cy="707886"/>
          </a:xfrm>
          <a:prstGeom prst="rect">
            <a:avLst/>
          </a:prstGeom>
          <a:noFill/>
        </p:spPr>
        <p:txBody>
          <a:bodyPr wrap="square" rtlCol="0">
            <a:spAutoFit/>
          </a:bodyPr>
          <a:lstStyle/>
          <a:p>
            <a:r>
              <a:rPr lang="en-US" sz="1100" dirty="0" err="1"/>
              <a:t>IconFinder</a:t>
            </a:r>
            <a:r>
              <a:rPr lang="en-US" sz="1100" dirty="0"/>
              <a:t>. (n.d.). </a:t>
            </a:r>
            <a:r>
              <a:rPr lang="en-US" sz="1100" i="1" dirty="0"/>
              <a:t>Account, add, business, connection, file, link, network, icon </a:t>
            </a:r>
            <a:r>
              <a:rPr lang="en-US" sz="1100" dirty="0"/>
              <a:t>[Image]. Retrieved from https://www.iconfinder.com/icons/327729/account_add_business_connection_file_link_network_icon</a:t>
            </a:r>
          </a:p>
          <a:p>
            <a:endParaRPr lang="en-CA" dirty="0"/>
          </a:p>
        </p:txBody>
      </p:sp>
    </p:spTree>
    <p:extLst>
      <p:ext uri="{BB962C8B-B14F-4D97-AF65-F5344CB8AC3E}">
        <p14:creationId xmlns:p14="http://schemas.microsoft.com/office/powerpoint/2010/main" val="3303462337"/>
      </p:ext>
    </p:extLst>
  </p:cSld>
  <p:clrMapOvr>
    <a:masterClrMapping/>
  </p:clrMapOvr>
</p:sld>
</file>

<file path=ppt/theme/theme1.xml><?xml version="1.0" encoding="utf-8"?>
<a:theme xmlns:a="http://schemas.openxmlformats.org/drawingml/2006/main" name="Lakehead-NewBrandPPT 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Lakehead-NewBrandPPT V2.thmx</Template>
  <TotalTime>0</TotalTime>
  <Words>1923</Words>
  <Application>Microsoft Office PowerPoint</Application>
  <PresentationFormat>On-screen Show (4:3)</PresentationFormat>
  <Paragraphs>139</Paragraphs>
  <Slides>16</Slides>
  <Notes>14</Notes>
  <HiddenSlides>0</HiddenSlides>
  <MMClips>2</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Calibri</vt:lpstr>
      <vt:lpstr>Lakehead-NewBrandPPT V2</vt:lpstr>
      <vt:lpstr>Office Theme</vt:lpstr>
      <vt:lpstr>PowerPoint Presentation</vt:lpstr>
      <vt:lpstr>PowerPoint Presentation</vt:lpstr>
      <vt:lpstr>Factors Influencing Education in the North</vt:lpstr>
      <vt:lpstr>Factors Influencing Education in the North</vt:lpstr>
      <vt:lpstr>Locally Developed Mathematics (LDM)</vt:lpstr>
      <vt:lpstr>General Learning Strategies (GLS) Transitions</vt:lpstr>
      <vt:lpstr>Research Context</vt:lpstr>
      <vt:lpstr>Research Questions</vt:lpstr>
      <vt:lpstr>Relationships</vt:lpstr>
      <vt:lpstr>Resilience</vt:lpstr>
      <vt:lpstr>Resource Development</vt:lpstr>
      <vt:lpstr>Our Resource Development Ideas</vt:lpstr>
      <vt:lpstr>Resources</vt:lpstr>
      <vt:lpstr>Conclusions</vt:lpstr>
      <vt:lpstr>References</vt:lpstr>
      <vt:lpstr>Acknowledgements</vt:lpstr>
    </vt:vector>
  </TitlesOfParts>
  <Manager/>
  <Company>Lakehead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Option 3</dc:title>
  <dc:subject>Option 3</dc:subject>
  <dc:creator>Gail Zanette</dc:creator>
  <cp:keywords>Powerpoint, option 3, template, Lakehead University</cp:keywords>
  <dc:description/>
  <cp:lastModifiedBy>Taylor Murie</cp:lastModifiedBy>
  <cp:revision>134</cp:revision>
  <cp:lastPrinted>2013-11-04T22:12:35Z</cp:lastPrinted>
  <dcterms:created xsi:type="dcterms:W3CDTF">2013-08-22T18:50:15Z</dcterms:created>
  <dcterms:modified xsi:type="dcterms:W3CDTF">2019-01-25T01:38:47Z</dcterms:modified>
  <cp:category/>
</cp:coreProperties>
</file>